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207"/>
  </p:notesMasterIdLst>
  <p:handoutMasterIdLst>
    <p:handoutMasterId r:id="rId208"/>
  </p:handoutMasterIdLst>
  <p:sldIdLst>
    <p:sldId id="259" r:id="rId2"/>
    <p:sldId id="474" r:id="rId3"/>
    <p:sldId id="482" r:id="rId4"/>
    <p:sldId id="286" r:id="rId5"/>
    <p:sldId id="297" r:id="rId6"/>
    <p:sldId id="290" r:id="rId7"/>
    <p:sldId id="298" r:id="rId8"/>
    <p:sldId id="295" r:id="rId9"/>
    <p:sldId id="483" r:id="rId10"/>
    <p:sldId id="294" r:id="rId11"/>
    <p:sldId id="299" r:id="rId12"/>
    <p:sldId id="300" r:id="rId13"/>
    <p:sldId id="289" r:id="rId14"/>
    <p:sldId id="301" r:id="rId15"/>
    <p:sldId id="484" r:id="rId16"/>
    <p:sldId id="302" r:id="rId17"/>
    <p:sldId id="303" r:id="rId18"/>
    <p:sldId id="485" r:id="rId19"/>
    <p:sldId id="305" r:id="rId20"/>
    <p:sldId id="307" r:id="rId21"/>
    <p:sldId id="475" r:id="rId22"/>
    <p:sldId id="308" r:id="rId23"/>
    <p:sldId id="476" r:id="rId24"/>
    <p:sldId id="486" r:id="rId25"/>
    <p:sldId id="309" r:id="rId26"/>
    <p:sldId id="310" r:id="rId27"/>
    <p:sldId id="311" r:id="rId28"/>
    <p:sldId id="312" r:id="rId29"/>
    <p:sldId id="313" r:id="rId30"/>
    <p:sldId id="314" r:id="rId31"/>
    <p:sldId id="487" r:id="rId32"/>
    <p:sldId id="315" r:id="rId33"/>
    <p:sldId id="316" r:id="rId34"/>
    <p:sldId id="317" r:id="rId35"/>
    <p:sldId id="318" r:id="rId36"/>
    <p:sldId id="319" r:id="rId37"/>
    <p:sldId id="320" r:id="rId38"/>
    <p:sldId id="488" r:id="rId39"/>
    <p:sldId id="321" r:id="rId40"/>
    <p:sldId id="322" r:id="rId41"/>
    <p:sldId id="323" r:id="rId42"/>
    <p:sldId id="324" r:id="rId43"/>
    <p:sldId id="325" r:id="rId44"/>
    <p:sldId id="326" r:id="rId45"/>
    <p:sldId id="327" r:id="rId46"/>
    <p:sldId id="328" r:id="rId47"/>
    <p:sldId id="329" r:id="rId48"/>
    <p:sldId id="330" r:id="rId49"/>
    <p:sldId id="331" r:id="rId50"/>
    <p:sldId id="489" r:id="rId51"/>
    <p:sldId id="332" r:id="rId52"/>
    <p:sldId id="333" r:id="rId53"/>
    <p:sldId id="334" r:id="rId54"/>
    <p:sldId id="335" r:id="rId55"/>
    <p:sldId id="336" r:id="rId56"/>
    <p:sldId id="337" r:id="rId57"/>
    <p:sldId id="338" r:id="rId58"/>
    <p:sldId id="339" r:id="rId59"/>
    <p:sldId id="340" r:id="rId60"/>
    <p:sldId id="341" r:id="rId61"/>
    <p:sldId id="342" r:id="rId62"/>
    <p:sldId id="343" r:id="rId63"/>
    <p:sldId id="344" r:id="rId64"/>
    <p:sldId id="345" r:id="rId65"/>
    <p:sldId id="346" r:id="rId66"/>
    <p:sldId id="347" r:id="rId67"/>
    <p:sldId id="348" r:id="rId68"/>
    <p:sldId id="477" r:id="rId69"/>
    <p:sldId id="349" r:id="rId70"/>
    <p:sldId id="350" r:id="rId71"/>
    <p:sldId id="351" r:id="rId72"/>
    <p:sldId id="352" r:id="rId73"/>
    <p:sldId id="353" r:id="rId74"/>
    <p:sldId id="354" r:id="rId75"/>
    <p:sldId id="355" r:id="rId76"/>
    <p:sldId id="356" r:id="rId77"/>
    <p:sldId id="357" r:id="rId78"/>
    <p:sldId id="478" r:id="rId79"/>
    <p:sldId id="490" r:id="rId80"/>
    <p:sldId id="358" r:id="rId81"/>
    <p:sldId id="359" r:id="rId82"/>
    <p:sldId id="360" r:id="rId83"/>
    <p:sldId id="491" r:id="rId84"/>
    <p:sldId id="361" r:id="rId85"/>
    <p:sldId id="362" r:id="rId86"/>
    <p:sldId id="363" r:id="rId87"/>
    <p:sldId id="364" r:id="rId88"/>
    <p:sldId id="365" r:id="rId89"/>
    <p:sldId id="366" r:id="rId90"/>
    <p:sldId id="367" r:id="rId91"/>
    <p:sldId id="368" r:id="rId92"/>
    <p:sldId id="369" r:id="rId93"/>
    <p:sldId id="370" r:id="rId94"/>
    <p:sldId id="371" r:id="rId95"/>
    <p:sldId id="372" r:id="rId96"/>
    <p:sldId id="492" r:id="rId97"/>
    <p:sldId id="373" r:id="rId98"/>
    <p:sldId id="374" r:id="rId99"/>
    <p:sldId id="375" r:id="rId100"/>
    <p:sldId id="376" r:id="rId101"/>
    <p:sldId id="377" r:id="rId102"/>
    <p:sldId id="378" r:id="rId103"/>
    <p:sldId id="379" r:id="rId104"/>
    <p:sldId id="380" r:id="rId105"/>
    <p:sldId id="381" r:id="rId106"/>
    <p:sldId id="382" r:id="rId107"/>
    <p:sldId id="383" r:id="rId108"/>
    <p:sldId id="479" r:id="rId109"/>
    <p:sldId id="493" r:id="rId110"/>
    <p:sldId id="384" r:id="rId111"/>
    <p:sldId id="385" r:id="rId112"/>
    <p:sldId id="386" r:id="rId113"/>
    <p:sldId id="387" r:id="rId114"/>
    <p:sldId id="388" r:id="rId115"/>
    <p:sldId id="494" r:id="rId116"/>
    <p:sldId id="389" r:id="rId117"/>
    <p:sldId id="390" r:id="rId118"/>
    <p:sldId id="391" r:id="rId119"/>
    <p:sldId id="392" r:id="rId120"/>
    <p:sldId id="393" r:id="rId121"/>
    <p:sldId id="394" r:id="rId122"/>
    <p:sldId id="395" r:id="rId123"/>
    <p:sldId id="396" r:id="rId124"/>
    <p:sldId id="397" r:id="rId125"/>
    <p:sldId id="398" r:id="rId126"/>
    <p:sldId id="399" r:id="rId127"/>
    <p:sldId id="400" r:id="rId128"/>
    <p:sldId id="401" r:id="rId129"/>
    <p:sldId id="402" r:id="rId130"/>
    <p:sldId id="403" r:id="rId131"/>
    <p:sldId id="495" r:id="rId132"/>
    <p:sldId id="404" r:id="rId133"/>
    <p:sldId id="405" r:id="rId134"/>
    <p:sldId id="406" r:id="rId135"/>
    <p:sldId id="407" r:id="rId136"/>
    <p:sldId id="408" r:id="rId137"/>
    <p:sldId id="409" r:id="rId138"/>
    <p:sldId id="410" r:id="rId139"/>
    <p:sldId id="411" r:id="rId140"/>
    <p:sldId id="412" r:id="rId141"/>
    <p:sldId id="413" r:id="rId142"/>
    <p:sldId id="414" r:id="rId143"/>
    <p:sldId id="415" r:id="rId144"/>
    <p:sldId id="416" r:id="rId145"/>
    <p:sldId id="417" r:id="rId146"/>
    <p:sldId id="418" r:id="rId147"/>
    <p:sldId id="419" r:id="rId148"/>
    <p:sldId id="420" r:id="rId149"/>
    <p:sldId id="421" r:id="rId150"/>
    <p:sldId id="422" r:id="rId151"/>
    <p:sldId id="423" r:id="rId152"/>
    <p:sldId id="424" r:id="rId153"/>
    <p:sldId id="425" r:id="rId154"/>
    <p:sldId id="426" r:id="rId155"/>
    <p:sldId id="480" r:id="rId156"/>
    <p:sldId id="427" r:id="rId157"/>
    <p:sldId id="496" r:id="rId158"/>
    <p:sldId id="428" r:id="rId159"/>
    <p:sldId id="429" r:id="rId160"/>
    <p:sldId id="430" r:id="rId161"/>
    <p:sldId id="431" r:id="rId162"/>
    <p:sldId id="432" r:id="rId163"/>
    <p:sldId id="433" r:id="rId164"/>
    <p:sldId id="434" r:id="rId165"/>
    <p:sldId id="435" r:id="rId166"/>
    <p:sldId id="436" r:id="rId167"/>
    <p:sldId id="437" r:id="rId168"/>
    <p:sldId id="438" r:id="rId169"/>
    <p:sldId id="439" r:id="rId170"/>
    <p:sldId id="440" r:id="rId171"/>
    <p:sldId id="441" r:id="rId172"/>
    <p:sldId id="442" r:id="rId173"/>
    <p:sldId id="443" r:id="rId174"/>
    <p:sldId id="444" r:id="rId175"/>
    <p:sldId id="445" r:id="rId176"/>
    <p:sldId id="446" r:id="rId177"/>
    <p:sldId id="447" r:id="rId178"/>
    <p:sldId id="498" r:id="rId179"/>
    <p:sldId id="448" r:id="rId180"/>
    <p:sldId id="449" r:id="rId181"/>
    <p:sldId id="450" r:id="rId182"/>
    <p:sldId id="451" r:id="rId183"/>
    <p:sldId id="452" r:id="rId184"/>
    <p:sldId id="453" r:id="rId185"/>
    <p:sldId id="454" r:id="rId186"/>
    <p:sldId id="481" r:id="rId187"/>
    <p:sldId id="499" r:id="rId188"/>
    <p:sldId id="455" r:id="rId189"/>
    <p:sldId id="456" r:id="rId190"/>
    <p:sldId id="457" r:id="rId191"/>
    <p:sldId id="500" r:id="rId192"/>
    <p:sldId id="458" r:id="rId193"/>
    <p:sldId id="459" r:id="rId194"/>
    <p:sldId id="460" r:id="rId195"/>
    <p:sldId id="461" r:id="rId196"/>
    <p:sldId id="501" r:id="rId197"/>
    <p:sldId id="462" r:id="rId198"/>
    <p:sldId id="463" r:id="rId199"/>
    <p:sldId id="464" r:id="rId200"/>
    <p:sldId id="465" r:id="rId201"/>
    <p:sldId id="502" r:id="rId202"/>
    <p:sldId id="503" r:id="rId203"/>
    <p:sldId id="504" r:id="rId204"/>
    <p:sldId id="506" r:id="rId205"/>
    <p:sldId id="505" r:id="rId20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98" autoAdjust="0"/>
    <p:restoredTop sz="71088" autoAdjust="0"/>
  </p:normalViewPr>
  <p:slideViewPr>
    <p:cSldViewPr snapToGrid="0">
      <p:cViewPr varScale="1">
        <p:scale>
          <a:sx n="89" d="100"/>
          <a:sy n="89" d="100"/>
        </p:scale>
        <p:origin x="1728" y="168"/>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tableStyles" Target="tableStyle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2022/12/30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2022/12/30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a:t>
            </a:fld>
            <a:endParaRPr lang="zh-CN" altLang="en-US"/>
          </a:p>
        </p:txBody>
      </p:sp>
    </p:spTree>
    <p:extLst>
      <p:ext uri="{BB962C8B-B14F-4D97-AF65-F5344CB8AC3E}">
        <p14:creationId xmlns:p14="http://schemas.microsoft.com/office/powerpoint/2010/main" val="3179656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1669745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5142982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553534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017562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593064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1899109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9107477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3342943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0232924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109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424481506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921354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867056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3635947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3749756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6478447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3020359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4577878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3395042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647847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73790220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119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421011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79468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30587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55799155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4734748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1141839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5523778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858644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1053028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5394933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1456488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129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1349604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52821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668890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95038260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9900550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8117673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59552979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8426745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7023323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0123622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559941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139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6713839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32121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6488226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1517977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790863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54097938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2438597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9447818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8604548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0250934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8221202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149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5688007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27479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67646623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1610312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6274972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96804382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9583172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60552528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8478347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66498636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7638624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159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3124771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98206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519526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1790482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7133597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2671232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3142938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774380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6754967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3656197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r>
              <a:rPr lang="zh-CN" altLang="en-US" b="1" dirty="0">
                <a:highlight>
                  <a:srgbClr val="FFFF00"/>
                </a:highlight>
                <a:latin typeface="Arial" panose="020B0604020202020204" pitchFamily="34" charset="0"/>
              </a:rPr>
              <a:t>会考应用题目的哦～</a:t>
            </a:r>
            <a:endParaRPr lang="zh-CN" altLang="zh-CN" b="1" dirty="0">
              <a:highlight>
                <a:srgbClr val="FFFF00"/>
              </a:highlight>
              <a:latin typeface="Arial" panose="020B0604020202020204" pitchFamily="34" charset="0"/>
            </a:endParaRPr>
          </a:p>
        </p:txBody>
      </p:sp>
    </p:spTree>
    <p:extLst>
      <p:ext uri="{BB962C8B-B14F-4D97-AF65-F5344CB8AC3E}">
        <p14:creationId xmlns:p14="http://schemas.microsoft.com/office/powerpoint/2010/main" val="43805027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169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078137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3589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3202658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90066048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0905782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71906534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25965769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2144010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1123964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3608119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99256750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179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352219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842825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66980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3157218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99164883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1423304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8959888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7253419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58420575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1435776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8311690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189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8374904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13455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8454251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95791504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5868193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8966499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1076504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7205846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75999039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0670487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4869518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199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19025538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706369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084483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1775144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9069576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64511300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116248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4340789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205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87851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610546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98014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685950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993663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173888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362216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081738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193564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29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27206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372616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1350000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7357859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69063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996258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292362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972095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935336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058397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6679705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39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11422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9356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090932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667310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813012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5768180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82493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307932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032241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75025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405352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49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09888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695274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0980158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0059561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594291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4947687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57551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131968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7397236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231846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887001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59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74637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503533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0647774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543235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44765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732161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259331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715083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853578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29828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9773575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69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04874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1682142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420189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6181691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0778938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4654066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22399579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7829279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476422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399197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7157344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79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971386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3302790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5288128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5422522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4298590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24315735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576073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984961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2143207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94482651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20775285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89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r>
              <a:rPr lang="zh-CN" altLang="en-US" dirty="0">
                <a:latin typeface="Arial" panose="020B0604020202020204" pitchFamily="34" charset="0"/>
              </a:rPr>
              <a:t>小方块是指新插入的节点</a:t>
            </a:r>
            <a:endParaRPr lang="zh-CN" altLang="zh-CN" dirty="0">
              <a:latin typeface="Arial" panose="020B0604020202020204" pitchFamily="34" charset="0"/>
            </a:endParaRPr>
          </a:p>
        </p:txBody>
      </p:sp>
    </p:spTree>
    <p:extLst>
      <p:ext uri="{BB962C8B-B14F-4D97-AF65-F5344CB8AC3E}">
        <p14:creationId xmlns:p14="http://schemas.microsoft.com/office/powerpoint/2010/main" val="3056643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38891157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90</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26058375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91</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6169052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92</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59151067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93</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32226049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94</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13620717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95</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zh-CN" altLang="zh-CN" dirty="0">
              <a:latin typeface="Arial" panose="020B0604020202020204" pitchFamily="34" charset="0"/>
            </a:endParaRPr>
          </a:p>
        </p:txBody>
      </p:sp>
    </p:spTree>
    <p:extLst>
      <p:ext uri="{BB962C8B-B14F-4D97-AF65-F5344CB8AC3E}">
        <p14:creationId xmlns:p14="http://schemas.microsoft.com/office/powerpoint/2010/main" val="68345125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96</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endParaRPr lang="en-US" altLang="zh-CN" dirty="0">
              <a:latin typeface="Arial" panose="020B0604020202020204" pitchFamily="34" charset="0"/>
            </a:endParaRPr>
          </a:p>
        </p:txBody>
      </p:sp>
    </p:spTree>
    <p:extLst>
      <p:ext uri="{BB962C8B-B14F-4D97-AF65-F5344CB8AC3E}">
        <p14:creationId xmlns:p14="http://schemas.microsoft.com/office/powerpoint/2010/main" val="129847079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97</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81467702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98</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138338536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345634-9E6E-4B44-847E-8327697B5FF1}" type="slidenum">
              <a:rPr lang="en-US" altLang="zh-CN"/>
              <a:pPr>
                <a:spcBef>
                  <a:spcPct val="0"/>
                </a:spcBef>
              </a:pPr>
              <a:t>99</a:t>
            </a:fld>
            <a:endParaRPr lang="en-US" altLang="zh-CN"/>
          </a:p>
        </p:txBody>
      </p:sp>
      <p:sp>
        <p:nvSpPr>
          <p:cNvPr id="9219" name="Rectangle 2"/>
          <p:cNvSpPr>
            <a:spLocks noGrp="1" noRot="1" noChangeAspect="1" noChangeArrowheads="1" noTextEdit="1"/>
          </p:cNvSpPr>
          <p:nvPr>
            <p:ph type="sldImg"/>
          </p:nvPr>
        </p:nvSpPr>
        <p:spPr>
          <a:xfrm>
            <a:off x="685800" y="1143000"/>
            <a:ext cx="5486400" cy="3086100"/>
          </a:xfrm>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endParaRPr lang="zh-CN" altLang="zh-CN" dirty="0">
              <a:latin typeface="Arial" panose="020B0604020202020204" pitchFamily="34" charset="0"/>
            </a:endParaRPr>
          </a:p>
        </p:txBody>
      </p:sp>
    </p:spTree>
    <p:extLst>
      <p:ext uri="{BB962C8B-B14F-4D97-AF65-F5344CB8AC3E}">
        <p14:creationId xmlns:p14="http://schemas.microsoft.com/office/powerpoint/2010/main" val="40036579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4" y="5815086"/>
            <a:ext cx="3278293" cy="650876"/>
          </a:xfrm>
          <a:prstGeom prst="rect">
            <a:avLst/>
          </a:prstGeom>
        </p:spPr>
      </p:pic>
      <p:sp>
        <p:nvSpPr>
          <p:cNvPr id="2" name="标题 1"/>
          <p:cNvSpPr>
            <a:spLocks noGrp="1"/>
          </p:cNvSpPr>
          <p:nvPr>
            <p:ph type="title"/>
          </p:nvPr>
        </p:nvSpPr>
        <p:spPr>
          <a:xfrm>
            <a:off x="838200" y="414956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838200" y="5114030"/>
            <a:ext cx="105156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9" name="直接连接符 8"/>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2160" userDrawn="1">
          <p15:clr>
            <a:srgbClr val="FBAE40"/>
          </p15:clr>
        </p15:guide>
        <p15:guide id="4"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133BA7C0-CFC8-468E-BF58-86F8DBBA5B7D}" type="slidenum">
              <a:rPr lang="en-US" altLang="zh-CN"/>
              <a:pPr>
                <a:defRPr/>
              </a:pPr>
              <a:t>‹#›</a:t>
            </a:fld>
            <a:endParaRPr lang="en-US" altLang="zh-CN"/>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70223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4946ABC9-62A5-42D5-BF9F-E7A801511394}" type="slidenum">
              <a:rPr lang="en-US" altLang="zh-CN"/>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013420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C8BDC3BA-0B7C-4A75-9E33-45CB920E7758}" type="slidenum">
              <a:rPr lang="en-US" altLang="zh-CN"/>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261535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a:ln/>
        </p:spPr>
        <p:txBody>
          <a:bodyPr/>
          <a:lstStyle>
            <a:lvl1pPr>
              <a:defRPr/>
            </a:lvl1pPr>
          </a:lstStyle>
          <a:p>
            <a:pPr>
              <a:defRPr/>
            </a:pPr>
            <a:fld id="{75821406-8699-46F7-BC43-9A0383F1DDB8}" type="slidenum">
              <a:rPr lang="en-US" altLang="zh-CN"/>
              <a:pPr>
                <a:defRPr/>
              </a:pPr>
              <a:t>‹#›</a:t>
            </a:fld>
            <a:endParaRPr lang="en-US" altLang="zh-CN"/>
          </a:p>
        </p:txBody>
      </p:sp>
      <p:sp>
        <p:nvSpPr>
          <p:cNvPr id="4"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314873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546578"/>
            <a:ext cx="11162884" cy="5060598"/>
          </a:xfrm>
        </p:spPr>
        <p:txBody>
          <a:bodyPr>
            <a:normAutofit/>
          </a:bodyPr>
          <a:lstStyle>
            <a:lvl1pPr>
              <a:buClr>
                <a:schemeClr val="accent1"/>
              </a:buClr>
              <a:defRPr sz="2400" b="1" baseline="0">
                <a:latin typeface="Times New Roman" panose="02020603050405020304" pitchFamily="18" charset="0"/>
              </a:defRPr>
            </a:lvl1pPr>
            <a:lvl2pPr>
              <a:buClr>
                <a:schemeClr val="accent1"/>
              </a:buClr>
              <a:defRPr sz="2000" b="1" baseline="0">
                <a:latin typeface="Times New Roman" panose="02020603050405020304" pitchFamily="18" charset="0"/>
              </a:defRPr>
            </a:lvl2pPr>
            <a:lvl3pPr>
              <a:buClr>
                <a:schemeClr val="accent1"/>
              </a:buClr>
              <a:defRPr sz="1800" b="1" baseline="0">
                <a:latin typeface="Times New Roman" panose="02020603050405020304" pitchFamily="18" charset="0"/>
              </a:defRPr>
            </a:lvl3pPr>
            <a:lvl4pPr>
              <a:buClr>
                <a:schemeClr val="accent1"/>
              </a:buClr>
              <a:defRPr sz="1600" b="1" baseline="0">
                <a:latin typeface="Times New Roman" panose="02020603050405020304" pitchFamily="18" charset="0"/>
              </a:defRPr>
            </a:lvl4pPr>
            <a:lvl5pPr>
              <a:buClr>
                <a:schemeClr val="accent1"/>
              </a:buClr>
              <a:defRPr sz="1600" b="1" baseline="0">
                <a:latin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a:xfrm>
            <a:off x="658699" y="754146"/>
            <a:ext cx="11162884" cy="574183"/>
          </a:xfrm>
          <a:prstGeom prst="rect">
            <a:avLst/>
          </a:prstGeom>
        </p:spPr>
        <p:txBody>
          <a:bodyPr/>
          <a:lstStyle>
            <a:lvl1pPr>
              <a:defRPr sz="32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4905017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532050"/>
            <a:ext cx="11162884" cy="5075126"/>
          </a:xfrm>
        </p:spPr>
        <p:txBody>
          <a:bodyPr>
            <a:normAutofit/>
          </a:bodyPr>
          <a:lstStyle>
            <a:lvl1pPr>
              <a:buClr>
                <a:schemeClr val="accent1"/>
              </a:buClr>
              <a:defRPr sz="2400" b="1" baseline="0">
                <a:latin typeface="Times New Roman" panose="02020603050405020304" pitchFamily="18" charset="0"/>
              </a:defRPr>
            </a:lvl1pPr>
            <a:lvl2pPr>
              <a:buClr>
                <a:schemeClr val="accent1"/>
              </a:buClr>
              <a:defRPr sz="2000" b="1" baseline="0">
                <a:latin typeface="Times New Roman" panose="02020603050405020304" pitchFamily="18" charset="0"/>
              </a:defRPr>
            </a:lvl2pPr>
            <a:lvl3pPr>
              <a:buClr>
                <a:schemeClr val="accent1"/>
              </a:buClr>
              <a:defRPr sz="1800" b="1" baseline="0">
                <a:latin typeface="Times New Roman" panose="02020603050405020304" pitchFamily="18" charset="0"/>
              </a:defRPr>
            </a:lvl3pPr>
            <a:lvl4pPr>
              <a:buClr>
                <a:schemeClr val="accent1"/>
              </a:buClr>
              <a:defRPr sz="1600" b="1" baseline="0">
                <a:latin typeface="Times New Roman" panose="02020603050405020304" pitchFamily="18" charset="0"/>
              </a:defRPr>
            </a:lvl4pPr>
            <a:lvl5pPr>
              <a:buClr>
                <a:schemeClr val="accent1"/>
              </a:buClr>
              <a:defRPr sz="1600" b="1" baseline="0">
                <a:latin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a:xfrm>
            <a:off x="658701" y="772402"/>
            <a:ext cx="11162884"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pPr lvl="0"/>
              <a:t>‹#›</a:t>
            </a:fld>
            <a:endParaRPr lang="zh-CN" altLang="en-US" sz="1200" dirty="0"/>
          </a:p>
        </p:txBody>
      </p:sp>
      <p:sp>
        <p:nvSpPr>
          <p:cNvPr id="9" name="文本框 8"/>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 y="0"/>
            <a:ext cx="12193057" cy="664522"/>
          </a:xfrm>
          <a:prstGeom prst="rect">
            <a:avLst/>
          </a:prstGeom>
        </p:spPr>
      </p:pic>
      <p:sp>
        <p:nvSpPr>
          <p:cNvPr id="7" name="矩形 6"/>
          <p:cNvSpPr/>
          <p:nvPr/>
        </p:nvSpPr>
        <p:spPr>
          <a:xfrm>
            <a:off x="0" y="5821680"/>
            <a:ext cx="12192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5" y="6100772"/>
            <a:ext cx="2611396" cy="518469"/>
          </a:xfrm>
          <a:prstGeom prst="rect">
            <a:avLst/>
          </a:prstGeom>
        </p:spPr>
      </p:pic>
      <p:sp>
        <p:nvSpPr>
          <p:cNvPr id="2" name="标题 1"/>
          <p:cNvSpPr>
            <a:spLocks noGrp="1"/>
          </p:cNvSpPr>
          <p:nvPr>
            <p:ph type="title"/>
          </p:nvPr>
        </p:nvSpPr>
        <p:spPr>
          <a:xfrm>
            <a:off x="431801" y="235137"/>
            <a:ext cx="8632687"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12192000" cy="5185064"/>
          </a:xfrm>
          <a:prstGeom prst="rect">
            <a:avLst/>
          </a:prstGeom>
        </p:spPr>
      </p:pic>
      <p:pic>
        <p:nvPicPr>
          <p:cNvPr id="9" name="图片 8"/>
          <p:cNvPicPr>
            <a:picLocks noChangeAspect="1"/>
          </p:cNvPicPr>
          <p:nvPr userDrawn="1"/>
        </p:nvPicPr>
        <p:blipFill>
          <a:blip r:embed="rId2"/>
          <a:stretch>
            <a:fillRect/>
          </a:stretch>
        </p:blipFill>
        <p:spPr>
          <a:xfrm>
            <a:off x="1" y="0"/>
            <a:ext cx="12193057" cy="664522"/>
          </a:xfrm>
          <a:prstGeom prst="rect">
            <a:avLst/>
          </a:prstGeom>
        </p:spPr>
      </p:pic>
      <p:sp>
        <p:nvSpPr>
          <p:cNvPr id="11" name="矩形 10"/>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12192000" cy="5185064"/>
          </a:xfrm>
          <a:prstGeom prst="rect">
            <a:avLst/>
          </a:prstGeom>
        </p:spPr>
      </p:pic>
    </p:spTree>
    <p:extLst>
      <p:ext uri="{BB962C8B-B14F-4D97-AF65-F5344CB8AC3E}">
        <p14:creationId xmlns:p14="http://schemas.microsoft.com/office/powerpoint/2010/main" val="1186249892"/>
      </p:ext>
    </p:extLst>
  </p:cSld>
  <p:clrMapOvr>
    <a:masterClrMapping/>
  </p:clrMapOvr>
  <p:extLst>
    <p:ext uri="{DCECCB84-F9BA-43D5-87BE-67443E8EF086}">
      <p15:sldGuideLst xmlns:p15="http://schemas.microsoft.com/office/powerpoint/2012/main">
        <p15:guide id="1" pos="7408" userDrawn="1">
          <p15:clr>
            <a:srgbClr val="FBAE40"/>
          </p15:clr>
        </p15:guide>
        <p15:guide id="2" pos="272" userDrawn="1">
          <p15:clr>
            <a:srgbClr val="FBAE40"/>
          </p15:clr>
        </p15:guide>
        <p15:guide id="5" pos="4167" userDrawn="1">
          <p15:clr>
            <a:srgbClr val="FBAE40"/>
          </p15:clr>
        </p15:guide>
        <p15:guide id="6" pos="153" userDrawn="1">
          <p15:clr>
            <a:srgbClr val="FBAE40"/>
          </p15:clr>
        </p15:guide>
        <p15:guide id="7" pos="5556" userDrawn="1">
          <p15:clr>
            <a:srgbClr val="FBAE40"/>
          </p15:clr>
        </p15:guide>
        <p15:guide id="8" pos="20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1" y="0"/>
            <a:ext cx="12193057" cy="664522"/>
          </a:xfrm>
          <a:prstGeom prst="rect">
            <a:avLst/>
          </a:prstGeom>
        </p:spPr>
      </p:pic>
      <p:sp>
        <p:nvSpPr>
          <p:cNvPr id="15" name="矩形 14"/>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7" name="矩形 16"/>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文本框 4"/>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11596801" y="313201"/>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1" y="0"/>
            <a:ext cx="12193057" cy="664522"/>
          </a:xfrm>
          <a:prstGeom prst="rect">
            <a:avLst/>
          </a:prstGeom>
        </p:spPr>
      </p:pic>
      <p:sp>
        <p:nvSpPr>
          <p:cNvPr id="9" name="矩形 8"/>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1" name="矩形 10"/>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2942350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349859" y="1717675"/>
            <a:ext cx="5376000" cy="4826248"/>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5"/>
          <p:cNvSpPr>
            <a:spLocks noGrp="1"/>
          </p:cNvSpPr>
          <p:nvPr>
            <p:ph sz="quarter" idx="11"/>
          </p:nvPr>
        </p:nvSpPr>
        <p:spPr>
          <a:xfrm>
            <a:off x="6381751" y="1717675"/>
            <a:ext cx="5376333" cy="4826248"/>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标题 1"/>
          <p:cNvSpPr>
            <a:spLocks noGrp="1"/>
          </p:cNvSpPr>
          <p:nvPr>
            <p:ph type="title"/>
          </p:nvPr>
        </p:nvSpPr>
        <p:spPr>
          <a:xfrm>
            <a:off x="349858" y="732889"/>
            <a:ext cx="11408225" cy="576000"/>
          </a:xfrm>
          <a:prstGeom prst="rect">
            <a:avLst/>
          </a:prstGeom>
        </p:spPr>
        <p:txBody>
          <a:bodyPr/>
          <a:lstStyle>
            <a:lvl1pPr>
              <a:defRPr lang="zh-CN" altLang="en-US" sz="3200" b="1">
                <a:solidFill>
                  <a:schemeClr val="accent1"/>
                </a:solidFill>
              </a:defRPr>
            </a:lvl1pPr>
          </a:lstStyle>
          <a:p>
            <a:pPr lvl="0"/>
            <a:r>
              <a:rPr lang="zh-CN" altLang="en-US" dirty="0"/>
              <a:t>单击此处编辑母版标题样式</a:t>
            </a:r>
          </a:p>
        </p:txBody>
      </p:sp>
    </p:spTree>
    <p:extLst>
      <p:ext uri="{BB962C8B-B14F-4D97-AF65-F5344CB8AC3E}">
        <p14:creationId xmlns:p14="http://schemas.microsoft.com/office/powerpoint/2010/main" val="1942321589"/>
      </p:ext>
    </p:extLst>
  </p:cSld>
  <p:clrMapOvr>
    <a:masterClrMapping/>
  </p:clrMapOvr>
  <p:extLst>
    <p:ext uri="{DCECCB84-F9BA-43D5-87BE-67443E8EF086}">
      <p15:sldGuideLst xmlns:p15="http://schemas.microsoft.com/office/powerpoint/2012/main">
        <p15:guide id="1" pos="3840" userDrawn="1">
          <p15:clr>
            <a:srgbClr val="FBAE40"/>
          </p15:clr>
        </p15:guide>
        <p15:guide id="3" pos="2160" userDrawn="1">
          <p15:clr>
            <a:srgbClr val="FBAE40"/>
          </p15:clr>
        </p15:guide>
        <p15:guide id="4"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349859" y="745630"/>
            <a:ext cx="5376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398107"/>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349859" y="1574801"/>
            <a:ext cx="5376000" cy="4969123"/>
          </a:xfrm>
        </p:spPr>
        <p:txBody>
          <a:bodyPr>
            <a:normAutofit/>
          </a:bodyPr>
          <a:lstStyle>
            <a:lvl1pPr marL="228600" indent="-2286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5"/>
          <p:cNvSpPr>
            <a:spLocks noGrp="1"/>
          </p:cNvSpPr>
          <p:nvPr>
            <p:ph sz="quarter" idx="11"/>
          </p:nvPr>
        </p:nvSpPr>
        <p:spPr>
          <a:xfrm>
            <a:off x="6381751" y="1574801"/>
            <a:ext cx="5376333" cy="4969123"/>
          </a:xfrm>
        </p:spPr>
        <p:txBody>
          <a:bodyPr>
            <a:normAutofit/>
          </a:bodyPr>
          <a:lstStyle>
            <a:lvl1pPr marL="342900" indent="-342900">
              <a:buClr>
                <a:schemeClr val="accent1"/>
              </a:buClr>
              <a:buFont typeface="Wingdings" panose="05000000000000000000" pitchFamily="2" charset="2"/>
              <a:buChar char="p"/>
              <a:defRPr sz="2400" b="1"/>
            </a:lvl1pPr>
            <a:lvl2pPr marL="685800" indent="-228600">
              <a:buClr>
                <a:schemeClr val="accent1"/>
              </a:buClr>
              <a:buFont typeface="Wingdings" panose="05000000000000000000" pitchFamily="2" charset="2"/>
              <a:buChar char="Ø"/>
              <a:defRPr sz="2000" b="1"/>
            </a:lvl2pPr>
            <a:lvl3pPr>
              <a:buClr>
                <a:schemeClr val="accent1"/>
              </a:buClr>
              <a:defRPr sz="1800" b="1"/>
            </a:lvl3pPr>
            <a:lvl4pPr>
              <a:buClr>
                <a:schemeClr val="accent1"/>
              </a:buClr>
              <a:defRPr sz="1600" b="1"/>
            </a:lvl4pPr>
            <a:lvl5pPr>
              <a:buClr>
                <a:schemeClr val="accent1"/>
              </a:buClr>
              <a:defRPr sz="1600" b="1"/>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8" name="文本占位符 4"/>
          <p:cNvSpPr>
            <a:spLocks noGrp="1"/>
          </p:cNvSpPr>
          <p:nvPr>
            <p:ph type="body" sz="quarter" idx="3" hasCustomPrompt="1"/>
          </p:nvPr>
        </p:nvSpPr>
        <p:spPr>
          <a:xfrm>
            <a:off x="6381751" y="743812"/>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1" y="0"/>
            <a:ext cx="12193057" cy="664522"/>
          </a:xfrm>
          <a:prstGeom prst="rect">
            <a:avLst/>
          </a:prstGeom>
        </p:spPr>
      </p:pic>
      <p:sp>
        <p:nvSpPr>
          <p:cNvPr id="20" name="矩形 1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22" name="矩形 21"/>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userDrawn="1"/>
        </p:nvPicPr>
        <p:blipFill>
          <a:blip r:embed="rId2"/>
          <a:stretch>
            <a:fillRect/>
          </a:stretch>
        </p:blipFill>
        <p:spPr>
          <a:xfrm>
            <a:off x="1" y="0"/>
            <a:ext cx="12193057" cy="664522"/>
          </a:xfrm>
          <a:prstGeom prst="rect">
            <a:avLst/>
          </a:prstGeom>
        </p:spPr>
      </p:pic>
      <p:sp>
        <p:nvSpPr>
          <p:cNvPr id="13" name="矩形 12"/>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5" name="矩形 14"/>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3019475642"/>
      </p:ext>
    </p:extLst>
  </p:cSld>
  <p:clrMapOvr>
    <a:masterClrMapping/>
  </p:clrMapOvr>
  <p:extLst>
    <p:ext uri="{DCECCB84-F9BA-43D5-87BE-67443E8EF086}">
      <p15:sldGuideLst xmlns:p15="http://schemas.microsoft.com/office/powerpoint/2012/main">
        <p15:guide id="1" pos="3840" userDrawn="1">
          <p15:clr>
            <a:srgbClr val="FBAE40"/>
          </p15:clr>
        </p15:guide>
        <p15:guide id="3" pos="2160" userDrawn="1">
          <p15:clr>
            <a:srgbClr val="FBAE40"/>
          </p15:clr>
        </p15:guide>
        <p15:guide id="4"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4" y="5815086"/>
            <a:ext cx="3278293" cy="650876"/>
          </a:xfrm>
          <a:prstGeom prst="rect">
            <a:avLst/>
          </a:prstGeom>
        </p:spPr>
      </p:pic>
      <p:sp>
        <p:nvSpPr>
          <p:cNvPr id="2" name="标题 1"/>
          <p:cNvSpPr>
            <a:spLocks noGrp="1"/>
          </p:cNvSpPr>
          <p:nvPr>
            <p:ph type="title"/>
          </p:nvPr>
        </p:nvSpPr>
        <p:spPr>
          <a:xfrm>
            <a:off x="625498" y="4006448"/>
            <a:ext cx="11100025"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625499" y="5245247"/>
            <a:ext cx="7760477"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625499" y="5815087"/>
            <a:ext cx="5545667"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11" name="直接连接符 10"/>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1"/>
            <a:ext cx="12192000" cy="3899805"/>
          </a:xfrm>
          <a:prstGeom prst="rect">
            <a:avLst/>
          </a:prstGeom>
          <a:ln>
            <a:noFill/>
          </a:ln>
        </p:spPr>
      </p:pic>
      <p:cxnSp>
        <p:nvCxnSpPr>
          <p:cNvPr id="9" name="直接连接符 8"/>
          <p:cNvCxnSpPr/>
          <p:nvPr userDrawn="1"/>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p:ext uri="{DCECCB84-F9BA-43D5-87BE-67443E8EF086}">
      <p15:sldGuideLst xmlns:p15="http://schemas.microsoft.com/office/powerpoint/2012/main">
        <p15:guide id="2" pos="393" userDrawn="1">
          <p15:clr>
            <a:srgbClr val="FBAE40"/>
          </p15:clr>
        </p15:guide>
        <p15:guide id="3" orient="horz" pos="2160" userDrawn="1">
          <p15:clr>
            <a:srgbClr val="FBAE40"/>
          </p15:clr>
        </p15:guide>
        <p15:guide id="4" pos="221"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12192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66" y="3608990"/>
            <a:ext cx="4029124" cy="799946"/>
          </a:xfrm>
          <a:prstGeom prst="rect">
            <a:avLst/>
          </a:prstGeom>
        </p:spPr>
      </p:pic>
      <p:sp>
        <p:nvSpPr>
          <p:cNvPr id="3" name="标题 2"/>
          <p:cNvSpPr>
            <a:spLocks noGrp="1"/>
          </p:cNvSpPr>
          <p:nvPr>
            <p:ph type="title"/>
          </p:nvPr>
        </p:nvSpPr>
        <p:spPr>
          <a:xfrm>
            <a:off x="650528" y="1371600"/>
            <a:ext cx="11213989"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12192000" cy="2811780"/>
          </a:xfrm>
          <a:prstGeom prst="rect">
            <a:avLst/>
          </a:prstGeom>
        </p:spPr>
      </p:pic>
    </p:spTree>
    <p:extLst>
      <p:ext uri="{BB962C8B-B14F-4D97-AF65-F5344CB8AC3E}">
        <p14:creationId xmlns:p14="http://schemas.microsoft.com/office/powerpoint/2010/main" val="1380372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5"/>
          <a:stretch>
            <a:fillRect/>
          </a:stretch>
        </p:blipFill>
        <p:spPr>
          <a:xfrm>
            <a:off x="1" y="0"/>
            <a:ext cx="12193057" cy="664522"/>
          </a:xfrm>
          <a:prstGeom prst="rect">
            <a:avLst/>
          </a:prstGeom>
        </p:spPr>
      </p:pic>
      <p:sp>
        <p:nvSpPr>
          <p:cNvPr id="6" name="文本占位符 5"/>
          <p:cNvSpPr>
            <a:spLocks noGrp="1"/>
          </p:cNvSpPr>
          <p:nvPr>
            <p:ph type="body" idx="1"/>
          </p:nvPr>
        </p:nvSpPr>
        <p:spPr>
          <a:xfrm>
            <a:off x="551292" y="1546578"/>
            <a:ext cx="11120561" cy="512661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3" name="矩形 12"/>
          <p:cNvSpPr/>
          <p:nvPr/>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p:nvPicPr>
        <p:blipFill>
          <a:blip r:embed="rId18"/>
          <a:stretch>
            <a:fillRect/>
          </a:stretch>
        </p:blipFill>
        <p:spPr>
          <a:xfrm>
            <a:off x="0" y="1079287"/>
            <a:ext cx="12192000" cy="332713"/>
          </a:xfrm>
          <a:prstGeom prst="rect">
            <a:avLst/>
          </a:prstGeom>
        </p:spPr>
      </p:pic>
      <p:sp>
        <p:nvSpPr>
          <p:cNvPr id="4" name="标题占位符 3"/>
          <p:cNvSpPr>
            <a:spLocks noGrp="1"/>
          </p:cNvSpPr>
          <p:nvPr>
            <p:ph type="title"/>
          </p:nvPr>
        </p:nvSpPr>
        <p:spPr>
          <a:xfrm>
            <a:off x="551291" y="682405"/>
            <a:ext cx="11213989" cy="701375"/>
          </a:xfrm>
          <a:prstGeom prst="rect">
            <a:avLst/>
          </a:prstGeom>
        </p:spPr>
        <p:txBody>
          <a:bodyPr vert="horz" lIns="91440" tIns="45720" rIns="91440" bIns="45720" rtlCol="0" anchor="ctr">
            <a:normAutofit/>
          </a:bodyPr>
          <a:lstStyle/>
          <a:p>
            <a:r>
              <a:rPr lang="zh-CN" altLang="en-US" dirty="0"/>
              <a:t>单击此处编辑母版标题样式</a:t>
            </a:r>
          </a:p>
        </p:txBody>
      </p:sp>
      <p:pic>
        <p:nvPicPr>
          <p:cNvPr id="9" name="图片 8"/>
          <p:cNvPicPr>
            <a:picLocks noChangeAspect="1"/>
          </p:cNvPicPr>
          <p:nvPr userDrawn="1"/>
        </p:nvPicPr>
        <p:blipFill>
          <a:blip r:embed="rId15"/>
          <a:stretch>
            <a:fillRect/>
          </a:stretch>
        </p:blipFill>
        <p:spPr>
          <a:xfrm>
            <a:off x="1" y="0"/>
            <a:ext cx="12193057" cy="664522"/>
          </a:xfrm>
          <a:prstGeom prst="rect">
            <a:avLst/>
          </a:prstGeom>
        </p:spPr>
      </p:pic>
      <p:sp>
        <p:nvSpPr>
          <p:cNvPr id="11" name="矩形 10"/>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5" name="图片 14"/>
          <p:cNvPicPr>
            <a:picLocks noChangeAspect="1"/>
          </p:cNvPicPr>
          <p:nvPr userDrawn="1"/>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68583"/>
            <a:ext cx="2023540" cy="401413"/>
          </a:xfrm>
          <a:prstGeom prst="rect">
            <a:avLst/>
          </a:prstGeom>
        </p:spPr>
      </p:pic>
      <p:sp>
        <p:nvSpPr>
          <p:cNvPr id="16" name="矩形 15"/>
          <p:cNvSpPr/>
          <p:nvPr userDrawn="1"/>
        </p:nvSpPr>
        <p:spPr>
          <a:xfrm>
            <a:off x="0" y="1"/>
            <a:ext cx="12192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7" name="图片 16"/>
          <p:cNvPicPr>
            <a:picLocks noChangeAspect="1"/>
          </p:cNvPicPr>
          <p:nvPr userDrawn="1"/>
        </p:nvPicPr>
        <p:blipFill>
          <a:blip r:embed="rId18"/>
          <a:stretch>
            <a:fillRect/>
          </a:stretch>
        </p:blipFill>
        <p:spPr>
          <a:xfrm>
            <a:off x="0" y="1079287"/>
            <a:ext cx="12192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8" r:id="rId4"/>
    <p:sldLayoutId id="2147483812" r:id="rId5"/>
    <p:sldLayoutId id="2147483813" r:id="rId6"/>
    <p:sldLayoutId id="2147483815" r:id="rId7"/>
    <p:sldLayoutId id="2147483817" r:id="rId8"/>
    <p:sldLayoutId id="2147483818" r:id="rId9"/>
    <p:sldLayoutId id="2147483819" r:id="rId10"/>
    <p:sldLayoutId id="2147483820" r:id="rId11"/>
    <p:sldLayoutId id="2147483821" r:id="rId12"/>
    <p:sldLayoutId id="2147483822" r:id="rId13"/>
  </p:sldLayoutIdLst>
  <p:transition spd="med">
    <p:push/>
  </p:transition>
  <p:txStyles>
    <p:titleStyle>
      <a:lvl1pPr algn="l" defTabSz="914400" rtl="0" eaLnBrk="1" latinLnBrk="0" hangingPunct="1">
        <a:lnSpc>
          <a:spcPct val="90000"/>
        </a:lnSpc>
        <a:spcBef>
          <a:spcPct val="0"/>
        </a:spcBef>
        <a:buNone/>
        <a:defRPr lang="zh-CN" altLang="en-US" sz="3200" b="1" kern="1200" dirty="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71.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72.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7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华文楷体" panose="02010600040101010101" pitchFamily="2" charset="-122"/>
                <a:ea typeface="华文楷体" panose="02010600040101010101" pitchFamily="2" charset="-122"/>
              </a:rPr>
              <a:t>第六章 查找</a:t>
            </a:r>
            <a:endParaRPr lang="zh-CN" altLang="en-US"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049770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折半查找</a:t>
            </a:r>
          </a:p>
        </p:txBody>
      </p:sp>
      <p:sp>
        <p:nvSpPr>
          <p:cNvPr id="4" name="文本框 3"/>
          <p:cNvSpPr txBox="1"/>
          <p:nvPr/>
        </p:nvSpPr>
        <p:spPr>
          <a:xfrm>
            <a:off x="341460" y="1607028"/>
            <a:ext cx="11704766" cy="4524315"/>
          </a:xfrm>
          <a:prstGeom prst="rect">
            <a:avLst/>
          </a:prstGeom>
          <a:noFill/>
        </p:spPr>
        <p:txBody>
          <a:bodyPr wrap="square" rtlCol="0">
            <a:spAutoFit/>
          </a:bodyPr>
          <a:lstStyle/>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当元素序列有序时，可以使用更高效的查找方法</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折半查找法。</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折半查找的思想：</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首先比较中间位置元素，比较成功，查找结束；</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比较不成功，如果待查找元素小于中间位置元素，在前半段使用上述同样方法继续查找。特殊地，如果前半段没有了，即长度为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，说明不存在待查找元素；如果待查找元素大于中间位置元素，在后半段使用上述同样方法继续查找。特殊地，如果后半段没有了，也说明不存在待查找元素。</a:t>
            </a:r>
            <a:endParaRPr lang="zh-CN" altLang="en-US"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635386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65618" cy="657474"/>
          </a:xfrm>
        </p:spPr>
        <p:txBody>
          <a:bodyPr>
            <a:noAutofit/>
          </a:bodyPr>
          <a:lstStyle/>
          <a:p>
            <a:pPr lvl="0">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当待删除结点的父结点平衡因子原本为</a:t>
            </a:r>
            <a:r>
              <a:rPr lang="en-US" altLang="zh-CN" sz="3200" b="0" dirty="0">
                <a:ea typeface="华文楷体" panose="02010600040101010101" pitchFamily="2" charset="-122"/>
                <a:cs typeface="Times New Roman" panose="02020603050405020304" pitchFamily="18" charset="0"/>
              </a:rPr>
              <a:t>-1</a:t>
            </a:r>
            <a:r>
              <a:rPr lang="zh-CN" altLang="zh-CN" sz="3200" b="0" dirty="0">
                <a:ea typeface="华文楷体" panose="02010600040101010101" pitchFamily="2" charset="-122"/>
                <a:cs typeface="Times New Roman" panose="02020603050405020304" pitchFamily="18" charset="0"/>
              </a:rPr>
              <a:t>，即其左子树矮为</a:t>
            </a:r>
            <a:r>
              <a:rPr lang="en-US" altLang="zh-CN" sz="3200" b="0" dirty="0">
                <a:ea typeface="华文楷体" panose="02010600040101010101" pitchFamily="2" charset="-122"/>
                <a:cs typeface="Times New Roman" panose="02020603050405020304" pitchFamily="18" charset="0"/>
              </a:rPr>
              <a:t>h-1</a:t>
            </a:r>
            <a:r>
              <a:rPr lang="zh-CN" altLang="zh-CN" sz="3200" b="0" dirty="0">
                <a:ea typeface="华文楷体" panose="02010600040101010101" pitchFamily="2" charset="-122"/>
                <a:cs typeface="Times New Roman" panose="02020603050405020304" pitchFamily="18" charset="0"/>
              </a:rPr>
              <a:t>、右子树高为</a:t>
            </a:r>
            <a:r>
              <a:rPr lang="en-US" altLang="zh-CN" sz="3200" b="0" dirty="0">
                <a:ea typeface="华文楷体" panose="02010600040101010101" pitchFamily="2" charset="-122"/>
                <a:cs typeface="Times New Roman" panose="02020603050405020304" pitchFamily="18" charset="0"/>
              </a:rPr>
              <a:t>h</a:t>
            </a:r>
            <a:r>
              <a:rPr lang="zh-CN" altLang="zh-CN" sz="3200" b="0" dirty="0">
                <a:ea typeface="华文楷体" panose="02010600040101010101" pitchFamily="2" charset="-122"/>
                <a:cs typeface="Times New Roman" panose="02020603050405020304" pitchFamily="18" charset="0"/>
              </a:rPr>
              <a:t>。</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树删除的各种情况分析：</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299792" y="2328996"/>
            <a:ext cx="6226852" cy="4012169"/>
          </a:xfrm>
          <a:prstGeom prst="rect">
            <a:avLst/>
          </a:prstGeom>
          <a:noFill/>
          <a:ln>
            <a:noFill/>
          </a:ln>
        </p:spPr>
      </p:pic>
    </p:spTree>
    <p:extLst>
      <p:ext uri="{BB962C8B-B14F-4D97-AF65-F5344CB8AC3E}">
        <p14:creationId xmlns:p14="http://schemas.microsoft.com/office/powerpoint/2010/main" val="24564165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树删除的各种情况示例：</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3119203" y="1929296"/>
            <a:ext cx="6301767" cy="3656496"/>
          </a:xfrm>
          <a:prstGeom prst="rect">
            <a:avLst/>
          </a:prstGeom>
          <a:noFill/>
          <a:ln>
            <a:noFill/>
          </a:ln>
        </p:spPr>
      </p:pic>
    </p:spTree>
    <p:extLst>
      <p:ext uri="{BB962C8B-B14F-4D97-AF65-F5344CB8AC3E}">
        <p14:creationId xmlns:p14="http://schemas.microsoft.com/office/powerpoint/2010/main" val="17823421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树删除的各种情况示例：</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311924" y="1907236"/>
            <a:ext cx="7050737" cy="3360503"/>
          </a:xfrm>
          <a:prstGeom prst="rect">
            <a:avLst/>
          </a:prstGeom>
          <a:noFill/>
          <a:ln>
            <a:noFill/>
          </a:ln>
        </p:spPr>
      </p:pic>
    </p:spTree>
    <p:extLst>
      <p:ext uri="{BB962C8B-B14F-4D97-AF65-F5344CB8AC3E}">
        <p14:creationId xmlns:p14="http://schemas.microsoft.com/office/powerpoint/2010/main" val="26555228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树删除的各种情况示例：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55049" y="1689417"/>
            <a:ext cx="6225263" cy="3160879"/>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7494103" y="1894507"/>
            <a:ext cx="3260036" cy="2359439"/>
          </a:xfrm>
          <a:prstGeom prst="rect">
            <a:avLst/>
          </a:prstGeom>
          <a:noFill/>
          <a:ln>
            <a:noFill/>
          </a:ln>
        </p:spPr>
      </p:pic>
    </p:spTree>
    <p:extLst>
      <p:ext uri="{BB962C8B-B14F-4D97-AF65-F5344CB8AC3E}">
        <p14:creationId xmlns:p14="http://schemas.microsoft.com/office/powerpoint/2010/main" val="40127137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平衡二叉树删除时，影响会沿删除结点的祖先由下而上传导。如果变化来自于左子树，平衡因子减</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；如果变化来自于右子树时，平衡因子加</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一个祖先结点的平衡因子由</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变为非</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，传导结束；由非</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变为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时，继续向上传导；由非</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变为</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或者</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时，冲突结点确定。根据</a:t>
            </a:r>
            <a:r>
              <a:rPr lang="en-US" altLang="zh-CN" sz="2800" b="0" dirty="0">
                <a:ea typeface="华文楷体" panose="02010600040101010101" pitchFamily="2" charset="-122"/>
                <a:cs typeface="Times New Roman" panose="02020603050405020304" pitchFamily="18" charset="0"/>
              </a:rPr>
              <a:t>LL</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RR</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LR</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RL</a:t>
            </a:r>
            <a:r>
              <a:rPr lang="zh-CN" altLang="zh-CN" sz="2800" b="0" dirty="0">
                <a:ea typeface="华文楷体" panose="02010600040101010101" pitchFamily="2" charset="-122"/>
                <a:cs typeface="Times New Roman" panose="02020603050405020304" pitchFamily="18" charset="0"/>
              </a:rPr>
              <a:t>四种形态分别做和插入时一样的旋转调整、做同样的平衡因子修正。</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调整的分支不是自冲突结点向下到删除结点的分支，而是自冲突结点向下到不含删除结点的分支。</a:t>
            </a:r>
            <a:endParaRPr lang="zh-CN" altLang="en-US" sz="2800" b="0" dirty="0">
              <a:ea typeface="华文楷体" panose="02010600040101010101" pitchFamily="2" charset="-122"/>
              <a:cs typeface="Times New Roman" panose="02020603050405020304" pitchFamily="18" charset="0"/>
            </a:endParaRPr>
          </a:p>
        </p:txBody>
      </p:sp>
      <p:sp>
        <p:nvSpPr>
          <p:cNvPr id="3" name="标题 2"/>
          <p:cNvSpPr>
            <a:spLocks noGrp="1"/>
          </p:cNvSpPr>
          <p:nvPr>
            <p:ph type="title"/>
          </p:nvPr>
        </p:nvSpPr>
        <p:spPr/>
        <p:txBody>
          <a:bodyPr/>
          <a:lstStyle/>
          <a:p>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删除总结</a:t>
            </a:r>
          </a:p>
        </p:txBody>
      </p:sp>
      <p:sp>
        <p:nvSpPr>
          <p:cNvPr id="4" name="椭圆 3"/>
          <p:cNvSpPr/>
          <p:nvPr/>
        </p:nvSpPr>
        <p:spPr>
          <a:xfrm>
            <a:off x="11658600" y="6329363"/>
            <a:ext cx="162983" cy="2778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85720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6"/>
                <a:ext cx="11162884" cy="5060598"/>
              </a:xfrm>
            </p:spPr>
            <p:txBody>
              <a:bodyPr>
                <a:normAutofit fontScale="92500" lnSpcReduction="20000"/>
              </a:bodyPr>
              <a:lstStyle/>
              <a:p>
                <a:pPr marL="357188" indent="0">
                  <a:buNone/>
                </a:pPr>
                <a:r>
                  <a:rPr lang="zh-CN" altLang="en-US" sz="2800" b="0" dirty="0">
                    <a:ea typeface="华文楷体" panose="02010600040101010101" pitchFamily="2" charset="-122"/>
                    <a:cs typeface="Times New Roman" panose="02020603050405020304" pitchFamily="18" charset="0"/>
                  </a:rPr>
                  <a:t>设</a:t>
                </a:r>
                <a:r>
                  <a:rPr lang="zh-CN" altLang="zh-CN" sz="2800" b="0" dirty="0">
                    <a:ea typeface="华文楷体" panose="02010600040101010101" pitchFamily="2" charset="-122"/>
                    <a:cs typeface="Times New Roman" panose="02020603050405020304" pitchFamily="18" charset="0"/>
                  </a:rPr>
                  <a:t>具有</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个结点的二叉平衡树的最大高度为</a:t>
                </a:r>
                <a:r>
                  <a:rPr lang="en-US" altLang="zh-CN" sz="2800" b="0" dirty="0">
                    <a:ea typeface="华文楷体" panose="02010600040101010101" pitchFamily="2" charset="-122"/>
                    <a:cs typeface="Times New Roman" panose="02020603050405020304" pitchFamily="18" charset="0"/>
                  </a:rPr>
                  <a:t>H</a:t>
                </a:r>
                <a:r>
                  <a:rPr lang="zh-CN" altLang="en-US" sz="2800" b="0" dirty="0">
                    <a:ea typeface="华文楷体" panose="02010600040101010101" pitchFamily="2" charset="-122"/>
                    <a:cs typeface="Times New Roman" panose="02020603050405020304" pitchFamily="18" charset="0"/>
                  </a:rPr>
                  <a:t>，则有</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357188" indent="0">
                  <a:buNone/>
                </a:pPr>
                <a:r>
                  <a:rPr lang="en-US" altLang="zh-CN" sz="2800" b="0" dirty="0">
                    <a:ea typeface="华文楷体" panose="02010600040101010101" pitchFamily="2" charset="-122"/>
                    <a:cs typeface="Times New Roman" panose="02020603050405020304" pitchFamily="18" charset="0"/>
                  </a:rPr>
                  <a:t>F(H+2)-1</a:t>
                </a:r>
                <a14:m>
                  <m:oMath xmlns:m="http://schemas.openxmlformats.org/officeDocument/2006/math">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n</a:t>
                </a:r>
                <a14:m>
                  <m:oMath xmlns:m="http://schemas.openxmlformats.org/officeDocument/2006/math">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F(H+3)-1</a:t>
                </a:r>
                <a:r>
                  <a:rPr lang="zh-CN" altLang="zh-CN" sz="2800" b="0" dirty="0">
                    <a:ea typeface="华文楷体" panose="02010600040101010101" pitchFamily="2" charset="-122"/>
                    <a:cs typeface="Times New Roman" panose="02020603050405020304" pitchFamily="18" charset="0"/>
                  </a:rPr>
                  <a:t>，其中</a:t>
                </a:r>
                <a:r>
                  <a:rPr lang="en-US" altLang="zh-CN" sz="2800" b="0" dirty="0">
                    <a:ea typeface="华文楷体" panose="02010600040101010101" pitchFamily="2" charset="-122"/>
                    <a:cs typeface="Times New Roman" panose="02020603050405020304" pitchFamily="18" charset="0"/>
                  </a:rPr>
                  <a:t>F(m)</a:t>
                </a:r>
                <a:r>
                  <a:rPr lang="zh-CN" altLang="zh-CN" sz="2800" b="0" dirty="0">
                    <a:ea typeface="华文楷体" panose="02010600040101010101" pitchFamily="2" charset="-122"/>
                    <a:cs typeface="Times New Roman" panose="02020603050405020304" pitchFamily="18" charset="0"/>
                  </a:rPr>
                  <a:t>为斐波那契数列</a:t>
                </a:r>
                <a:endParaRPr lang="en-US" altLang="zh-CN" sz="2800" b="0" dirty="0">
                  <a:ea typeface="华文楷体" panose="02010600040101010101" pitchFamily="2" charset="-122"/>
                  <a:cs typeface="Times New Roman" panose="02020603050405020304" pitchFamily="18" charset="0"/>
                </a:endParaRPr>
              </a:p>
              <a:p>
                <a:pPr marL="357188" indent="0">
                  <a:buNone/>
                </a:pP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8</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13</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357188" indent="0">
                  <a:buNone/>
                </a:pPr>
                <a:r>
                  <a:rPr lang="zh-CN" altLang="zh-CN" sz="2800" b="0" dirty="0">
                    <a:ea typeface="华文楷体" panose="02010600040101010101" pitchFamily="2" charset="-122"/>
                    <a:cs typeface="Times New Roman" panose="02020603050405020304" pitchFamily="18" charset="0"/>
                  </a:rPr>
                  <a:t>下面观察下</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取具体值的情况：</a:t>
                </a:r>
                <a:endParaRPr lang="en-US" altLang="zh-CN" sz="2800" b="0" dirty="0">
                  <a:ea typeface="华文楷体" panose="02010600040101010101" pitchFamily="2" charset="-122"/>
                  <a:cs typeface="Times New Roman" panose="02020603050405020304" pitchFamily="18" charset="0"/>
                </a:endParaRPr>
              </a:p>
              <a:p>
                <a:pPr marL="457200" indent="0">
                  <a:buNone/>
                </a:pPr>
                <a:r>
                  <a:rPr lang="zh-CN" altLang="zh-CN" sz="2600" b="0" dirty="0">
                    <a:ea typeface="华文楷体" panose="02010600040101010101" pitchFamily="2" charset="-122"/>
                    <a:cs typeface="Times New Roman" panose="02020603050405020304" pitchFamily="18" charset="0"/>
                  </a:rPr>
                  <a:t>当</a:t>
                </a:r>
                <a:r>
                  <a:rPr lang="en-US" altLang="zh-CN" sz="2600" b="0" dirty="0">
                    <a:ea typeface="华文楷体" panose="02010600040101010101" pitchFamily="2" charset="-122"/>
                    <a:cs typeface="Times New Roman" panose="02020603050405020304" pitchFamily="18" charset="0"/>
                  </a:rPr>
                  <a:t>n=0</a:t>
                </a:r>
                <a:r>
                  <a:rPr lang="zh-CN" altLang="zh-CN" sz="2600" b="0" dirty="0">
                    <a:ea typeface="华文楷体" panose="02010600040101010101" pitchFamily="2" charset="-122"/>
                    <a:cs typeface="Times New Roman" panose="02020603050405020304" pitchFamily="18" charset="0"/>
                  </a:rPr>
                  <a:t>时，</a:t>
                </a:r>
                <a:r>
                  <a:rPr lang="en-US" altLang="zh-CN" sz="2600" b="0" dirty="0">
                    <a:ea typeface="华文楷体" panose="02010600040101010101" pitchFamily="2" charset="-122"/>
                    <a:cs typeface="Times New Roman" panose="02020603050405020304" pitchFamily="18" charset="0"/>
                  </a:rPr>
                  <a:t> F(0+2)=1</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 F(0+3)=2</a:t>
                </a:r>
                <a:r>
                  <a:rPr lang="zh-CN" altLang="zh-CN" sz="2600" b="0" dirty="0">
                    <a:ea typeface="华文楷体" panose="02010600040101010101" pitchFamily="2" charset="-122"/>
                    <a:cs typeface="Times New Roman" panose="02020603050405020304" pitchFamily="18" charset="0"/>
                  </a:rPr>
                  <a:t>，满足</a:t>
                </a:r>
                <a:r>
                  <a:rPr lang="en-US" altLang="zh-CN" sz="2600" b="0" dirty="0">
                    <a:ea typeface="华文楷体" panose="02010600040101010101" pitchFamily="2" charset="-122"/>
                    <a:cs typeface="Times New Roman" panose="02020603050405020304" pitchFamily="18" charset="0"/>
                  </a:rPr>
                  <a:t>0</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0</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1</a:t>
                </a:r>
                <a:r>
                  <a:rPr lang="zh-CN" altLang="zh-CN" sz="2600" b="0" dirty="0">
                    <a:ea typeface="华文楷体" panose="02010600040101010101" pitchFamily="2" charset="-122"/>
                    <a:cs typeface="Times New Roman" panose="02020603050405020304" pitchFamily="18" charset="0"/>
                  </a:rPr>
                  <a:t>，故</a:t>
                </a:r>
                <a:r>
                  <a:rPr lang="en-US" altLang="zh-CN" sz="2600" b="0" dirty="0">
                    <a:ea typeface="华文楷体" panose="02010600040101010101" pitchFamily="2" charset="-122"/>
                    <a:cs typeface="Times New Roman" panose="02020603050405020304" pitchFamily="18" charset="0"/>
                  </a:rPr>
                  <a:t>H=0</a:t>
                </a:r>
                <a:r>
                  <a:rPr lang="zh-CN" altLang="zh-CN" sz="2600" b="0" dirty="0">
                    <a:ea typeface="华文楷体" panose="02010600040101010101" pitchFamily="2" charset="-122"/>
                    <a:cs typeface="Times New Roman" panose="02020603050405020304" pitchFamily="18" charset="0"/>
                  </a:rPr>
                  <a:t>；</a:t>
                </a:r>
              </a:p>
              <a:p>
                <a:pPr marL="457200" indent="0">
                  <a:buNone/>
                </a:pPr>
                <a:r>
                  <a:rPr lang="zh-CN" altLang="zh-CN" sz="2600" b="0" dirty="0">
                    <a:ea typeface="华文楷体" panose="02010600040101010101" pitchFamily="2" charset="-122"/>
                    <a:cs typeface="Times New Roman" panose="02020603050405020304" pitchFamily="18" charset="0"/>
                  </a:rPr>
                  <a:t>当</a:t>
                </a:r>
                <a:r>
                  <a:rPr lang="en-US" altLang="zh-CN" sz="2600" b="0" dirty="0">
                    <a:ea typeface="华文楷体" panose="02010600040101010101" pitchFamily="2" charset="-122"/>
                    <a:cs typeface="Times New Roman" panose="02020603050405020304" pitchFamily="18" charset="0"/>
                  </a:rPr>
                  <a:t>n=1</a:t>
                </a:r>
                <a:r>
                  <a:rPr lang="zh-CN" altLang="zh-CN" sz="2600" b="0" dirty="0">
                    <a:ea typeface="华文楷体" panose="02010600040101010101" pitchFamily="2" charset="-122"/>
                    <a:cs typeface="Times New Roman" panose="02020603050405020304" pitchFamily="18" charset="0"/>
                  </a:rPr>
                  <a:t>时， </a:t>
                </a:r>
                <a:r>
                  <a:rPr lang="en-US" altLang="zh-CN" sz="2600" b="0" dirty="0">
                    <a:ea typeface="华文楷体" panose="02010600040101010101" pitchFamily="2" charset="-122"/>
                    <a:cs typeface="Times New Roman" panose="02020603050405020304" pitchFamily="18" charset="0"/>
                  </a:rPr>
                  <a:t>F(1+2)=2</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 F(1+3)=3</a:t>
                </a:r>
                <a:r>
                  <a:rPr lang="zh-CN" altLang="zh-CN" sz="2600" b="0" dirty="0">
                    <a:ea typeface="华文楷体" panose="02010600040101010101" pitchFamily="2" charset="-122"/>
                    <a:cs typeface="Times New Roman" panose="02020603050405020304" pitchFamily="18" charset="0"/>
                  </a:rPr>
                  <a:t>，满足</a:t>
                </a:r>
                <a:r>
                  <a:rPr lang="en-US" altLang="zh-CN" sz="2600" b="0" dirty="0">
                    <a:ea typeface="华文楷体" panose="02010600040101010101" pitchFamily="2" charset="-122"/>
                    <a:cs typeface="Times New Roman" panose="02020603050405020304" pitchFamily="18" charset="0"/>
                  </a:rPr>
                  <a:t>1</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1</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2</a:t>
                </a:r>
                <a:r>
                  <a:rPr lang="zh-CN" altLang="zh-CN" sz="2600" b="0" dirty="0">
                    <a:ea typeface="华文楷体" panose="02010600040101010101" pitchFamily="2" charset="-122"/>
                    <a:cs typeface="Times New Roman" panose="02020603050405020304" pitchFamily="18" charset="0"/>
                  </a:rPr>
                  <a:t>，故</a:t>
                </a:r>
                <a:r>
                  <a:rPr lang="en-US" altLang="zh-CN" sz="2600" b="0" dirty="0">
                    <a:ea typeface="华文楷体" panose="02010600040101010101" pitchFamily="2" charset="-122"/>
                    <a:cs typeface="Times New Roman" panose="02020603050405020304" pitchFamily="18" charset="0"/>
                  </a:rPr>
                  <a:t>H=1</a:t>
                </a:r>
                <a:r>
                  <a:rPr lang="zh-CN" altLang="zh-CN" sz="2600" b="0" dirty="0">
                    <a:ea typeface="华文楷体" panose="02010600040101010101" pitchFamily="2" charset="-122"/>
                    <a:cs typeface="Times New Roman" panose="02020603050405020304" pitchFamily="18" charset="0"/>
                  </a:rPr>
                  <a:t>；</a:t>
                </a:r>
              </a:p>
              <a:p>
                <a:pPr marL="457200" indent="0">
                  <a:buNone/>
                </a:pPr>
                <a:r>
                  <a:rPr lang="zh-CN" altLang="zh-CN" sz="2600" b="0" dirty="0">
                    <a:ea typeface="华文楷体" panose="02010600040101010101" pitchFamily="2" charset="-122"/>
                    <a:cs typeface="Times New Roman" panose="02020603050405020304" pitchFamily="18" charset="0"/>
                  </a:rPr>
                  <a:t>当</a:t>
                </a:r>
                <a:r>
                  <a:rPr lang="en-US" altLang="zh-CN" sz="2600" b="0" dirty="0">
                    <a:ea typeface="华文楷体" panose="02010600040101010101" pitchFamily="2" charset="-122"/>
                    <a:cs typeface="Times New Roman" panose="02020603050405020304" pitchFamily="18" charset="0"/>
                  </a:rPr>
                  <a:t>n=2</a:t>
                </a:r>
                <a:r>
                  <a:rPr lang="zh-CN" altLang="zh-CN" sz="2600" b="0" dirty="0">
                    <a:ea typeface="华文楷体" panose="02010600040101010101" pitchFamily="2" charset="-122"/>
                    <a:cs typeface="Times New Roman" panose="02020603050405020304" pitchFamily="18" charset="0"/>
                  </a:rPr>
                  <a:t>时， </a:t>
                </a:r>
                <a:r>
                  <a:rPr lang="en-US" altLang="zh-CN" sz="2600" b="0" dirty="0">
                    <a:ea typeface="华文楷体" panose="02010600040101010101" pitchFamily="2" charset="-122"/>
                    <a:cs typeface="Times New Roman" panose="02020603050405020304" pitchFamily="18" charset="0"/>
                  </a:rPr>
                  <a:t>F(2+2)=3</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 F(2+3)=5</a:t>
                </a:r>
                <a:r>
                  <a:rPr lang="zh-CN" altLang="zh-CN" sz="2600" b="0" dirty="0">
                    <a:ea typeface="华文楷体" panose="02010600040101010101" pitchFamily="2" charset="-122"/>
                    <a:cs typeface="Times New Roman" panose="02020603050405020304" pitchFamily="18" charset="0"/>
                  </a:rPr>
                  <a:t>，满足</a:t>
                </a:r>
                <a:r>
                  <a:rPr lang="en-US" altLang="zh-CN" sz="2600" b="0" dirty="0">
                    <a:ea typeface="华文楷体" panose="02010600040101010101" pitchFamily="2" charset="-122"/>
                    <a:cs typeface="Times New Roman" panose="02020603050405020304" pitchFamily="18" charset="0"/>
                  </a:rPr>
                  <a:t>2</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2</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4</a:t>
                </a:r>
                <a:r>
                  <a:rPr lang="zh-CN" altLang="zh-CN" sz="2600" b="0" dirty="0">
                    <a:ea typeface="华文楷体" panose="02010600040101010101" pitchFamily="2" charset="-122"/>
                    <a:cs typeface="Times New Roman" panose="02020603050405020304" pitchFamily="18" charset="0"/>
                  </a:rPr>
                  <a:t>，故</a:t>
                </a:r>
                <a:r>
                  <a:rPr lang="en-US" altLang="zh-CN" sz="2600" b="0" dirty="0">
                    <a:ea typeface="华文楷体" panose="02010600040101010101" pitchFamily="2" charset="-122"/>
                    <a:cs typeface="Times New Roman" panose="02020603050405020304" pitchFamily="18" charset="0"/>
                  </a:rPr>
                  <a:t>H=2</a:t>
                </a:r>
                <a:r>
                  <a:rPr lang="zh-CN" altLang="zh-CN" sz="2600" b="0" dirty="0">
                    <a:ea typeface="华文楷体" panose="02010600040101010101" pitchFamily="2" charset="-122"/>
                    <a:cs typeface="Times New Roman" panose="02020603050405020304" pitchFamily="18" charset="0"/>
                  </a:rPr>
                  <a:t>；</a:t>
                </a:r>
              </a:p>
              <a:p>
                <a:pPr marL="457200" indent="0">
                  <a:buNone/>
                </a:pPr>
                <a:r>
                  <a:rPr lang="zh-CN" altLang="zh-CN" sz="2600" b="0" dirty="0">
                    <a:ea typeface="华文楷体" panose="02010600040101010101" pitchFamily="2" charset="-122"/>
                    <a:cs typeface="Times New Roman" panose="02020603050405020304" pitchFamily="18" charset="0"/>
                  </a:rPr>
                  <a:t>当</a:t>
                </a:r>
                <a:r>
                  <a:rPr lang="en-US" altLang="zh-CN" sz="2600" b="0" dirty="0">
                    <a:ea typeface="华文楷体" panose="02010600040101010101" pitchFamily="2" charset="-122"/>
                    <a:cs typeface="Times New Roman" panose="02020603050405020304" pitchFamily="18" charset="0"/>
                  </a:rPr>
                  <a:t>n=3</a:t>
                </a:r>
                <a:r>
                  <a:rPr lang="zh-CN" altLang="zh-CN" sz="2600" b="0" dirty="0">
                    <a:ea typeface="华文楷体" panose="02010600040101010101" pitchFamily="2" charset="-122"/>
                    <a:cs typeface="Times New Roman" panose="02020603050405020304" pitchFamily="18" charset="0"/>
                  </a:rPr>
                  <a:t>时， </a:t>
                </a:r>
                <a:r>
                  <a:rPr lang="en-US" altLang="zh-CN" sz="2600" b="0" dirty="0">
                    <a:ea typeface="华文楷体" panose="02010600040101010101" pitchFamily="2" charset="-122"/>
                    <a:cs typeface="Times New Roman" panose="02020603050405020304" pitchFamily="18" charset="0"/>
                  </a:rPr>
                  <a:t>F(2+2)=3</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 F(2+3)=5</a:t>
                </a:r>
                <a:r>
                  <a:rPr lang="zh-CN" altLang="zh-CN" sz="2600" b="0" dirty="0">
                    <a:ea typeface="华文楷体" panose="02010600040101010101" pitchFamily="2" charset="-122"/>
                    <a:cs typeface="Times New Roman" panose="02020603050405020304" pitchFamily="18" charset="0"/>
                  </a:rPr>
                  <a:t>，满足</a:t>
                </a:r>
                <a:r>
                  <a:rPr lang="en-US" altLang="zh-CN" sz="2600" b="0" dirty="0">
                    <a:ea typeface="华文楷体" panose="02010600040101010101" pitchFamily="2" charset="-122"/>
                    <a:cs typeface="Times New Roman" panose="02020603050405020304" pitchFamily="18" charset="0"/>
                  </a:rPr>
                  <a:t>2</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3</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4</a:t>
                </a:r>
                <a:r>
                  <a:rPr lang="zh-CN" altLang="zh-CN" sz="2600" b="0" dirty="0">
                    <a:ea typeface="华文楷体" panose="02010600040101010101" pitchFamily="2" charset="-122"/>
                    <a:cs typeface="Times New Roman" panose="02020603050405020304" pitchFamily="18" charset="0"/>
                  </a:rPr>
                  <a:t>，故</a:t>
                </a:r>
                <a:r>
                  <a:rPr lang="en-US" altLang="zh-CN" sz="2600" b="0" dirty="0">
                    <a:ea typeface="华文楷体" panose="02010600040101010101" pitchFamily="2" charset="-122"/>
                    <a:cs typeface="Times New Roman" panose="02020603050405020304" pitchFamily="18" charset="0"/>
                  </a:rPr>
                  <a:t>H=2</a:t>
                </a:r>
                <a:r>
                  <a:rPr lang="zh-CN" altLang="zh-CN" sz="2600" b="0" dirty="0">
                    <a:ea typeface="华文楷体" panose="02010600040101010101" pitchFamily="2" charset="-122"/>
                    <a:cs typeface="Times New Roman" panose="02020603050405020304" pitchFamily="18" charset="0"/>
                  </a:rPr>
                  <a:t>；</a:t>
                </a:r>
              </a:p>
              <a:p>
                <a:pPr marL="457200" indent="0">
                  <a:buNone/>
                </a:pPr>
                <a:r>
                  <a:rPr lang="en-US" altLang="zh-CN" sz="2600" b="0" dirty="0">
                    <a:ea typeface="华文楷体" panose="02010600040101010101" pitchFamily="2" charset="-122"/>
                    <a:cs typeface="Times New Roman" panose="02020603050405020304" pitchFamily="18" charset="0"/>
                  </a:rPr>
                  <a:t>……</a:t>
                </a:r>
                <a:endParaRPr lang="zh-CN" altLang="zh-CN" sz="2600" b="0" dirty="0">
                  <a:ea typeface="华文楷体" panose="02010600040101010101" pitchFamily="2" charset="-122"/>
                  <a:cs typeface="Times New Roman" panose="02020603050405020304" pitchFamily="18" charset="0"/>
                </a:endParaRPr>
              </a:p>
              <a:p>
                <a:pPr marL="457200" indent="0">
                  <a:buNone/>
                </a:pPr>
                <a:r>
                  <a:rPr lang="zh-CN" altLang="zh-CN" sz="2600" b="0" dirty="0">
                    <a:ea typeface="华文楷体" panose="02010600040101010101" pitchFamily="2" charset="-122"/>
                    <a:cs typeface="Times New Roman" panose="02020603050405020304" pitchFamily="18" charset="0"/>
                  </a:rPr>
                  <a:t>当</a:t>
                </a:r>
                <a:r>
                  <a:rPr lang="en-US" altLang="zh-CN" sz="2600" b="0" dirty="0">
                    <a:ea typeface="华文楷体" panose="02010600040101010101" pitchFamily="2" charset="-122"/>
                    <a:cs typeface="Times New Roman" panose="02020603050405020304" pitchFamily="18" charset="0"/>
                  </a:rPr>
                  <a:t>n=12</a:t>
                </a:r>
                <a:r>
                  <a:rPr lang="zh-CN" altLang="zh-CN" sz="2600" b="0" dirty="0">
                    <a:ea typeface="华文楷体" panose="02010600040101010101" pitchFamily="2" charset="-122"/>
                    <a:cs typeface="Times New Roman" panose="02020603050405020304" pitchFamily="18" charset="0"/>
                  </a:rPr>
                  <a:t>时，</a:t>
                </a:r>
                <a:r>
                  <a:rPr lang="en-US" altLang="zh-CN" sz="2600" b="0" dirty="0">
                    <a:ea typeface="华文楷体" panose="02010600040101010101" pitchFamily="2" charset="-122"/>
                    <a:cs typeface="Times New Roman" panose="02020603050405020304" pitchFamily="18" charset="0"/>
                  </a:rPr>
                  <a:t>F(5+2)=13</a:t>
                </a:r>
                <a:r>
                  <a:rPr lang="zh-CN" altLang="zh-CN" sz="2600" b="0" dirty="0">
                    <a:ea typeface="华文楷体" panose="02010600040101010101" pitchFamily="2" charset="-122"/>
                    <a:cs typeface="Times New Roman" panose="02020603050405020304" pitchFamily="18" charset="0"/>
                  </a:rPr>
                  <a:t>，</a:t>
                </a:r>
                <a:r>
                  <a:rPr lang="en-US" altLang="zh-CN" sz="2600" b="0" dirty="0">
                    <a:ea typeface="华文楷体" panose="02010600040101010101" pitchFamily="2" charset="-122"/>
                    <a:cs typeface="Times New Roman" panose="02020603050405020304" pitchFamily="18" charset="0"/>
                  </a:rPr>
                  <a:t> F(5+3)=21</a:t>
                </a:r>
                <a:r>
                  <a:rPr lang="zh-CN" altLang="zh-CN" sz="2600" b="0" dirty="0">
                    <a:ea typeface="华文楷体" panose="02010600040101010101" pitchFamily="2" charset="-122"/>
                    <a:cs typeface="Times New Roman" panose="02020603050405020304" pitchFamily="18" charset="0"/>
                  </a:rPr>
                  <a:t>，满足</a:t>
                </a:r>
                <a:r>
                  <a:rPr lang="en-US" altLang="zh-CN" sz="2600" b="0" dirty="0">
                    <a:ea typeface="华文楷体" panose="02010600040101010101" pitchFamily="2" charset="-122"/>
                    <a:cs typeface="Times New Roman" panose="02020603050405020304" pitchFamily="18" charset="0"/>
                  </a:rPr>
                  <a:t>12</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12</a:t>
                </a:r>
                <a14:m>
                  <m:oMath xmlns:m="http://schemas.openxmlformats.org/officeDocument/2006/math">
                    <m:r>
                      <a:rPr lang="en-US" altLang="zh-CN" sz="2600" b="0">
                        <a:latin typeface="Cambria Math" panose="02040503050406030204" pitchFamily="18" charset="0"/>
                      </a:rPr>
                      <m:t>≤</m:t>
                    </m:r>
                  </m:oMath>
                </a14:m>
                <a:r>
                  <a:rPr lang="en-US" altLang="zh-CN" sz="2600" b="0" dirty="0">
                    <a:ea typeface="华文楷体" panose="02010600040101010101" pitchFamily="2" charset="-122"/>
                    <a:cs typeface="Times New Roman" panose="02020603050405020304" pitchFamily="18" charset="0"/>
                  </a:rPr>
                  <a:t>20</a:t>
                </a:r>
                <a:r>
                  <a:rPr lang="zh-CN" altLang="zh-CN" sz="2600" b="0" dirty="0">
                    <a:ea typeface="华文楷体" panose="02010600040101010101" pitchFamily="2" charset="-122"/>
                    <a:cs typeface="Times New Roman" panose="02020603050405020304" pitchFamily="18" charset="0"/>
                  </a:rPr>
                  <a:t>，故</a:t>
                </a:r>
                <a:r>
                  <a:rPr lang="en-US" altLang="zh-CN" sz="2600" b="0" dirty="0">
                    <a:ea typeface="华文楷体" panose="02010600040101010101" pitchFamily="2" charset="-122"/>
                    <a:cs typeface="Times New Roman" panose="02020603050405020304" pitchFamily="18" charset="0"/>
                  </a:rPr>
                  <a:t>H=5</a:t>
                </a:r>
                <a:r>
                  <a:rPr lang="zh-CN" altLang="zh-CN" sz="2600" b="0" dirty="0">
                    <a:ea typeface="华文楷体" panose="02010600040101010101" pitchFamily="2" charset="-122"/>
                    <a:cs typeface="Times New Roman" panose="02020603050405020304" pitchFamily="18" charset="0"/>
                  </a:rPr>
                  <a:t>。</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6"/>
                <a:ext cx="11162884" cy="5060598"/>
              </a:xfrm>
              <a:blipFill>
                <a:blip r:embed="rId3"/>
                <a:stretch>
                  <a:fillRect t="-1446" b="-1928"/>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树的最大高度*：</a:t>
            </a:r>
          </a:p>
        </p:txBody>
      </p:sp>
    </p:spTree>
    <p:extLst>
      <p:ext uri="{BB962C8B-B14F-4D97-AF65-F5344CB8AC3E}">
        <p14:creationId xmlns:p14="http://schemas.microsoft.com/office/powerpoint/2010/main" val="27054656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6"/>
                <a:ext cx="11162884" cy="4633127"/>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即结点个数为</a:t>
                </a:r>
                <a:r>
                  <a:rPr lang="en-US" altLang="zh-CN" sz="2800" b="0" dirty="0">
                    <a:ea typeface="华文楷体" panose="02010600040101010101" pitchFamily="2" charset="-122"/>
                    <a:cs typeface="Times New Roman" panose="02020603050405020304" pitchFamily="18" charset="0"/>
                  </a:rPr>
                  <a:t>12</a:t>
                </a:r>
                <a:r>
                  <a:rPr lang="zh-CN" altLang="zh-CN" sz="2800" b="0" dirty="0">
                    <a:ea typeface="华文楷体" panose="02010600040101010101" pitchFamily="2" charset="-122"/>
                    <a:cs typeface="Times New Roman" panose="02020603050405020304" pitchFamily="18" charset="0"/>
                  </a:rPr>
                  <a:t>时，二叉平衡树的最大高度为</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，而最小高度当然就是完全二叉树，其高度为</a:t>
                </a:r>
                <a14:m>
                  <m:oMath xmlns:m="http://schemas.openxmlformats.org/officeDocument/2006/math">
                    <m:d>
                      <m:dPr>
                        <m:begChr m:val="⌊"/>
                        <m:endChr m:val="⌋"/>
                        <m:ctrlPr>
                          <a:rPr lang="zh-CN" altLang="zh-CN" sz="2800" b="0" i="1">
                            <a:latin typeface="Cambria Math" panose="02040503050406030204" pitchFamily="18" charset="0"/>
                          </a:rPr>
                        </m:ctrlPr>
                      </m:dPr>
                      <m:e>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i="1">
                                    <a:latin typeface="Cambria Math" panose="02040503050406030204" pitchFamily="18" charset="0"/>
                                  </a:rPr>
                                  <m:t>2</m:t>
                                </m:r>
                              </m:sub>
                            </m:sSub>
                          </m:fName>
                          <m:e>
                            <m:r>
                              <a:rPr lang="en-US" altLang="zh-CN" sz="2800" b="0" i="1">
                                <a:latin typeface="Cambria Math" panose="02040503050406030204" pitchFamily="18" charset="0"/>
                              </a:rPr>
                              <m:t>12</m:t>
                            </m:r>
                          </m:e>
                        </m:func>
                      </m:e>
                    </m:d>
                    <m:r>
                      <a:rPr lang="en-US" altLang="zh-CN" sz="2800" b="0" i="1">
                        <a:latin typeface="Cambria Math" panose="02040503050406030204" pitchFamily="18" charset="0"/>
                      </a:rPr>
                      <m:t>+1=4</m:t>
                    </m:r>
                  </m:oMath>
                </a14:m>
                <a:r>
                  <a:rPr lang="zh-CN" altLang="zh-CN" sz="2800" b="0" dirty="0">
                    <a:ea typeface="华文楷体" panose="02010600040101010101" pitchFamily="2" charset="-122"/>
                    <a:cs typeface="Times New Roman" panose="02020603050405020304" pitchFamily="18" charset="0"/>
                  </a:rPr>
                  <a:t>。</a:t>
                </a: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当</a:t>
                </a:r>
                <a:r>
                  <a:rPr lang="en-US" altLang="zh-CN" sz="2800" b="0" dirty="0">
                    <a:ea typeface="华文楷体" panose="02010600040101010101" pitchFamily="2" charset="-122"/>
                    <a:cs typeface="Times New Roman" panose="02020603050405020304" pitchFamily="18" charset="0"/>
                  </a:rPr>
                  <a:t>n=20</a:t>
                </a:r>
                <a:r>
                  <a:rPr lang="zh-CN" altLang="zh-CN" sz="2800" b="0" dirty="0">
                    <a:ea typeface="华文楷体" panose="02010600040101010101" pitchFamily="2" charset="-122"/>
                    <a:cs typeface="Times New Roman" panose="02020603050405020304" pitchFamily="18" charset="0"/>
                  </a:rPr>
                  <a:t>时，因</a:t>
                </a:r>
                <a:r>
                  <a:rPr lang="en-US" altLang="zh-CN" sz="2800" b="0" dirty="0">
                    <a:ea typeface="华文楷体" panose="02010600040101010101" pitchFamily="2" charset="-122"/>
                    <a:cs typeface="Times New Roman" panose="02020603050405020304" pitchFamily="18" charset="0"/>
                  </a:rPr>
                  <a:t>F(7)-1</a:t>
                </a:r>
                <a14:m>
                  <m:oMath xmlns:m="http://schemas.openxmlformats.org/officeDocument/2006/math">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n</a:t>
                </a:r>
                <a14:m>
                  <m:oMath xmlns:m="http://schemas.openxmlformats.org/officeDocument/2006/math">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F(8)-1</a:t>
                </a:r>
                <a:r>
                  <a:rPr lang="zh-CN" altLang="zh-CN" sz="2800" b="0" dirty="0">
                    <a:ea typeface="华文楷体" panose="02010600040101010101" pitchFamily="2" charset="-122"/>
                    <a:cs typeface="Times New Roman" panose="02020603050405020304" pitchFamily="18" charset="0"/>
                  </a:rPr>
                  <a:t>，故</a:t>
                </a:r>
                <a:r>
                  <a:rPr lang="en-US" altLang="zh-CN" sz="2800" b="0" dirty="0">
                    <a:ea typeface="华文楷体" panose="02010600040101010101" pitchFamily="2" charset="-122"/>
                    <a:cs typeface="Times New Roman" panose="02020603050405020304" pitchFamily="18" charset="0"/>
                  </a:rPr>
                  <a:t>H=5</a:t>
                </a:r>
                <a:r>
                  <a:rPr lang="zh-CN" altLang="zh-CN" sz="2800" b="0" dirty="0">
                    <a:ea typeface="华文楷体" panose="02010600040101010101" pitchFamily="2" charset="-122"/>
                    <a:cs typeface="Times New Roman" panose="02020603050405020304" pitchFamily="18" charset="0"/>
                  </a:rPr>
                  <a:t>。即结点个数为</a:t>
                </a:r>
                <a:r>
                  <a:rPr lang="en-US" altLang="zh-CN" sz="2800" b="0" dirty="0">
                    <a:ea typeface="华文楷体" panose="02010600040101010101" pitchFamily="2" charset="-122"/>
                    <a:cs typeface="Times New Roman" panose="02020603050405020304" pitchFamily="18" charset="0"/>
                  </a:rPr>
                  <a:t>20</a:t>
                </a:r>
                <a:r>
                  <a:rPr lang="zh-CN" altLang="zh-CN" sz="2800" b="0" dirty="0">
                    <a:ea typeface="华文楷体" panose="02010600040101010101" pitchFamily="2" charset="-122"/>
                    <a:cs typeface="Times New Roman" panose="02020603050405020304" pitchFamily="18" charset="0"/>
                  </a:rPr>
                  <a:t>时，二叉平衡树的最大高度为</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，最小高度为</a:t>
                </a:r>
                <a14:m>
                  <m:oMath xmlns:m="http://schemas.openxmlformats.org/officeDocument/2006/math">
                    <m:d>
                      <m:dPr>
                        <m:begChr m:val="⌊"/>
                        <m:endChr m:val="⌋"/>
                        <m:ctrlPr>
                          <a:rPr lang="zh-CN" altLang="zh-CN" sz="2800" b="0" i="1">
                            <a:latin typeface="Cambria Math" panose="02040503050406030204" pitchFamily="18" charset="0"/>
                          </a:rPr>
                        </m:ctrlPr>
                      </m:dPr>
                      <m:e>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i="1">
                                    <a:latin typeface="Cambria Math" panose="02040503050406030204" pitchFamily="18" charset="0"/>
                                  </a:rPr>
                                  <m:t>2</m:t>
                                </m:r>
                              </m:sub>
                            </m:sSub>
                          </m:fName>
                          <m:e>
                            <m:r>
                              <a:rPr lang="en-US" altLang="zh-CN" sz="2800" b="0" i="1">
                                <a:latin typeface="Cambria Math" panose="02040503050406030204" pitchFamily="18" charset="0"/>
                              </a:rPr>
                              <m:t>20</m:t>
                            </m:r>
                          </m:e>
                        </m:func>
                      </m:e>
                    </m:d>
                    <m:r>
                      <a:rPr lang="en-US" altLang="zh-CN" sz="2800" b="0" i="1">
                        <a:latin typeface="Cambria Math" panose="02040503050406030204" pitchFamily="18" charset="0"/>
                      </a:rPr>
                      <m:t>+1=5</m:t>
                    </m:r>
                  </m:oMath>
                </a14:m>
                <a:r>
                  <a:rPr lang="zh-CN" altLang="zh-CN" sz="2800" b="0" dirty="0">
                    <a:ea typeface="华文楷体" panose="02010600040101010101" pitchFamily="2" charset="-122"/>
                    <a:cs typeface="Times New Roman" panose="02020603050405020304" pitchFamily="18" charset="0"/>
                  </a:rPr>
                  <a:t>。</a:t>
                </a: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反过来看：高度为</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的平衡二叉树，最少的结点个数为</a:t>
                </a:r>
                <a:r>
                  <a:rPr lang="en-US" altLang="zh-CN" sz="2800" b="0" dirty="0">
                    <a:ea typeface="华文楷体" panose="02010600040101010101" pitchFamily="2" charset="-122"/>
                    <a:cs typeface="Times New Roman" panose="02020603050405020304" pitchFamily="18" charset="0"/>
                  </a:rPr>
                  <a:t>F(H+2)-1</a:t>
                </a:r>
                <a:r>
                  <a:rPr lang="zh-CN" altLang="zh-CN" sz="2800" b="0" dirty="0">
                    <a:ea typeface="华文楷体" panose="02010600040101010101" pitchFamily="2" charset="-122"/>
                    <a:cs typeface="Times New Roman" panose="02020603050405020304" pitchFamily="18" charset="0"/>
                  </a:rPr>
                  <a:t>即</a:t>
                </a:r>
                <a:r>
                  <a:rPr lang="en-US" altLang="zh-CN" sz="2800" b="0" dirty="0">
                    <a:ea typeface="华文楷体" panose="02010600040101010101" pitchFamily="2" charset="-122"/>
                    <a:cs typeface="Times New Roman" panose="02020603050405020304" pitchFamily="18" charset="0"/>
                  </a:rPr>
                  <a:t>F(5)-1=5-1=4</a:t>
                </a:r>
                <a:r>
                  <a:rPr lang="zh-CN" altLang="zh-CN" sz="2800" b="0" dirty="0">
                    <a:ea typeface="华文楷体" panose="02010600040101010101" pitchFamily="2" charset="-122"/>
                    <a:cs typeface="Times New Roman" panose="02020603050405020304" pitchFamily="18" charset="0"/>
                  </a:rPr>
                  <a:t>、最多的结点个数为</a:t>
                </a:r>
                <a:r>
                  <a:rPr lang="en-US" altLang="zh-CN" sz="2800" b="0" dirty="0">
                    <a:ea typeface="华文楷体" panose="02010600040101010101" pitchFamily="2" charset="-122"/>
                    <a:cs typeface="Times New Roman" panose="02020603050405020304" pitchFamily="18" charset="0"/>
                  </a:rPr>
                  <a:t>F(H+3)-1=8-1=7</a:t>
                </a:r>
                <a:r>
                  <a:rPr lang="zh-CN" altLang="zh-CN" sz="2800" b="0" dirty="0">
                    <a:ea typeface="华文楷体" panose="02010600040101010101" pitchFamily="2" charset="-122"/>
                    <a:cs typeface="Times New Roman" panose="02020603050405020304" pitchFamily="18" charset="0"/>
                  </a:rPr>
                  <a:t>。</a:t>
                </a: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如果一个有序序列是</a:t>
                </a:r>
                <a14:m>
                  <m:oMath xmlns:m="http://schemas.openxmlformats.org/officeDocument/2006/math">
                    <m:d>
                      <m:dPr>
                        <m:begChr m:val="{"/>
                        <m:endChr m:val="}"/>
                        <m:ctrlPr>
                          <a:rPr lang="zh-CN" altLang="zh-CN" sz="2800" b="0" i="1">
                            <a:latin typeface="Cambria Math" panose="02040503050406030204" pitchFamily="18" charset="0"/>
                          </a:rPr>
                        </m:ctrlPr>
                      </m:dPr>
                      <m:e>
                        <m:r>
                          <a:rPr lang="en-US" altLang="zh-CN" sz="2800" b="0">
                            <a:latin typeface="Cambria Math" panose="02040503050406030204" pitchFamily="18" charset="0"/>
                          </a:rPr>
                          <m:t>1,</m:t>
                        </m:r>
                        <m:r>
                          <a:rPr lang="zh-CN" altLang="zh-CN" sz="2800" b="0">
                            <a:latin typeface="Cambria Math" panose="02040503050406030204" pitchFamily="18" charset="0"/>
                          </a:rPr>
                          <m:t>，</m:t>
                        </m:r>
                        <m:r>
                          <a:rPr lang="en-US" altLang="zh-CN" sz="2800" b="0">
                            <a:latin typeface="Cambria Math" panose="02040503050406030204" pitchFamily="18" charset="0"/>
                          </a:rPr>
                          <m:t>3</m:t>
                        </m:r>
                        <m:r>
                          <a:rPr lang="zh-CN" altLang="zh-CN" sz="2800" b="0">
                            <a:latin typeface="Cambria Math" panose="02040503050406030204" pitchFamily="18" charset="0"/>
                          </a:rPr>
                          <m:t>，</m:t>
                        </m:r>
                        <m:r>
                          <a:rPr lang="en-US" altLang="zh-CN" sz="2800" b="0">
                            <a:latin typeface="Cambria Math" panose="02040503050406030204" pitchFamily="18" charset="0"/>
                          </a:rPr>
                          <m:t>5</m:t>
                        </m:r>
                        <m:r>
                          <a:rPr lang="zh-CN" altLang="zh-CN" sz="2800" b="0">
                            <a:latin typeface="Cambria Math" panose="02040503050406030204" pitchFamily="18" charset="0"/>
                          </a:rPr>
                          <m:t>，</m:t>
                        </m:r>
                        <m:r>
                          <a:rPr lang="en-US" altLang="zh-CN" sz="2800" b="0">
                            <a:latin typeface="Cambria Math" panose="02040503050406030204" pitchFamily="18" charset="0"/>
                          </a:rPr>
                          <m:t>7</m:t>
                        </m:r>
                        <m:r>
                          <a:rPr lang="zh-CN" altLang="zh-CN" sz="2800" b="0">
                            <a:latin typeface="Cambria Math" panose="02040503050406030204" pitchFamily="18" charset="0"/>
                          </a:rPr>
                          <m:t>，</m:t>
                        </m:r>
                        <m:r>
                          <a:rPr lang="en-US" altLang="zh-CN" sz="2800" b="0">
                            <a:latin typeface="Cambria Math" panose="02040503050406030204" pitchFamily="18" charset="0"/>
                          </a:rPr>
                          <m:t>9</m:t>
                        </m:r>
                        <m:r>
                          <a:rPr lang="zh-CN" altLang="zh-CN" sz="2800" b="0">
                            <a:latin typeface="Cambria Math" panose="02040503050406030204" pitchFamily="18" charset="0"/>
                          </a:rPr>
                          <m:t>，</m:t>
                        </m:r>
                        <m:r>
                          <a:rPr lang="en-US" altLang="zh-CN" sz="2800" b="0">
                            <a:latin typeface="Cambria Math" panose="02040503050406030204" pitchFamily="18" charset="0"/>
                          </a:rPr>
                          <m:t>11</m:t>
                        </m:r>
                        <m:r>
                          <a:rPr lang="zh-CN" altLang="zh-CN" sz="2800" b="0">
                            <a:latin typeface="Cambria Math" panose="02040503050406030204" pitchFamily="18" charset="0"/>
                          </a:rPr>
                          <m:t>，</m:t>
                        </m:r>
                        <m:r>
                          <a:rPr lang="en-US" altLang="zh-CN" sz="2800" b="0">
                            <a:latin typeface="Cambria Math" panose="02040503050406030204" pitchFamily="18" charset="0"/>
                          </a:rPr>
                          <m:t>13</m:t>
                        </m:r>
                        <m:r>
                          <a:rPr lang="zh-CN" altLang="zh-CN" sz="2800" b="0">
                            <a:latin typeface="Cambria Math" panose="02040503050406030204" pitchFamily="18" charset="0"/>
                          </a:rPr>
                          <m:t>，</m:t>
                        </m:r>
                        <m:r>
                          <a:rPr lang="en-US" altLang="zh-CN" sz="2800" b="0">
                            <a:latin typeface="Cambria Math" panose="02040503050406030204" pitchFamily="18" charset="0"/>
                          </a:rPr>
                          <m:t>15</m:t>
                        </m:r>
                        <m:r>
                          <a:rPr lang="zh-CN" altLang="zh-CN" sz="2800" b="0">
                            <a:latin typeface="Cambria Math" panose="02040503050406030204" pitchFamily="18" charset="0"/>
                          </a:rPr>
                          <m:t>，</m:t>
                        </m:r>
                        <m:r>
                          <a:rPr lang="en-US" altLang="zh-CN" sz="2800" b="0">
                            <a:latin typeface="Cambria Math" panose="02040503050406030204" pitchFamily="18" charset="0"/>
                          </a:rPr>
                          <m:t>17</m:t>
                        </m:r>
                      </m:e>
                    </m:d>
                  </m:oMath>
                </a14:m>
                <a:r>
                  <a:rPr lang="zh-CN" altLang="zh-CN" sz="2800" b="0" dirty="0">
                    <a:ea typeface="华文楷体" panose="02010600040101010101" pitchFamily="2" charset="-122"/>
                    <a:cs typeface="Times New Roman" panose="02020603050405020304" pitchFamily="18" charset="0"/>
                  </a:rPr>
                  <a:t>，如何折成最矮的二叉查找树？可以按照折半查找</a:t>
                </a:r>
                <a:r>
                  <a:rPr lang="en-US" altLang="zh-CN" sz="2800" b="0" dirty="0">
                    <a:ea typeface="华文楷体" panose="02010600040101010101" pitchFamily="2" charset="-122"/>
                    <a:cs typeface="Times New Roman" panose="02020603050405020304" pitchFamily="18" charset="0"/>
                  </a:rPr>
                  <a:t>mid =</a:t>
                </a:r>
                <a14:m>
                  <m:oMath xmlns:m="http://schemas.openxmlformats.org/officeDocument/2006/math">
                    <m:d>
                      <m:dPr>
                        <m:begChr m:val="⌈"/>
                        <m:endChr m:val="⌉"/>
                        <m:ctrlPr>
                          <a:rPr lang="zh-CN" altLang="zh-CN" sz="2800" b="0" i="1">
                            <a:latin typeface="Cambria Math" panose="02040503050406030204" pitchFamily="18" charset="0"/>
                          </a:rPr>
                        </m:ctrlPr>
                      </m:dPr>
                      <m:e>
                        <m:r>
                          <a:rPr lang="en-US" altLang="zh-CN" sz="2800" b="0" i="1">
                            <a:latin typeface="Cambria Math" panose="02040503050406030204" pitchFamily="18" charset="0"/>
                          </a:rPr>
                          <m:t>(</m:t>
                        </m:r>
                        <m:r>
                          <a:rPr lang="en-US" altLang="zh-CN" sz="2800" b="0" i="1">
                            <a:latin typeface="Cambria Math" panose="02040503050406030204" pitchFamily="18" charset="0"/>
                          </a:rPr>
                          <m:t>h𝑖𝑔h</m:t>
                        </m:r>
                        <m:r>
                          <a:rPr lang="en-US" altLang="zh-CN" sz="2800" b="0" i="1">
                            <a:latin typeface="Cambria Math" panose="02040503050406030204" pitchFamily="18" charset="0"/>
                          </a:rPr>
                          <m:t>−</m:t>
                        </m:r>
                        <m:r>
                          <a:rPr lang="en-US" altLang="zh-CN" sz="2800" b="0" i="1">
                            <a:latin typeface="Cambria Math" panose="02040503050406030204" pitchFamily="18" charset="0"/>
                          </a:rPr>
                          <m:t>𝑙𝑜𝑤</m:t>
                        </m:r>
                        <m:r>
                          <a:rPr lang="en-US" altLang="zh-CN" sz="2800" b="0" i="1">
                            <a:latin typeface="Cambria Math" panose="02040503050406030204" pitchFamily="18" charset="0"/>
                          </a:rPr>
                          <m:t>)/2</m:t>
                        </m:r>
                      </m:e>
                    </m:d>
                  </m:oMath>
                </a14:m>
                <a:r>
                  <a:rPr lang="en-US" altLang="zh-CN" sz="2800" b="0" dirty="0">
                    <a:ea typeface="华文楷体" panose="02010600040101010101" pitchFamily="2" charset="-122"/>
                    <a:cs typeface="Times New Roman" panose="02020603050405020304" pitchFamily="18" charset="0"/>
                  </a:rPr>
                  <a:t>, </a:t>
                </a:r>
                <a:r>
                  <a:rPr lang="zh-CN" altLang="zh-CN" sz="2800" b="0" dirty="0">
                    <a:ea typeface="华文楷体" panose="02010600040101010101" pitchFamily="2" charset="-122"/>
                    <a:cs typeface="Times New Roman" panose="02020603050405020304" pitchFamily="18" charset="0"/>
                  </a:rPr>
                  <a:t>折成</a:t>
                </a:r>
                <a:r>
                  <a:rPr lang="zh-CN" altLang="en-US" sz="2800" b="0" dirty="0">
                    <a:ea typeface="华文楷体" panose="02010600040101010101" pitchFamily="2" charset="-122"/>
                    <a:cs typeface="Times New Roman" panose="02020603050405020304" pitchFamily="18" charset="0"/>
                  </a:rPr>
                  <a:t>下图</a:t>
                </a:r>
                <a:r>
                  <a:rPr lang="zh-CN" altLang="zh-CN" sz="2800" b="0" dirty="0">
                    <a:ea typeface="华文楷体" panose="02010600040101010101" pitchFamily="2" charset="-122"/>
                    <a:cs typeface="Times New Roman" panose="02020603050405020304" pitchFamily="18" charset="0"/>
                  </a:rPr>
                  <a:t>中的查找树。</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6"/>
                <a:ext cx="11162884" cy="4633127"/>
              </a:xfrm>
              <a:blipFill>
                <a:blip r:embed="rId3"/>
                <a:stretch>
                  <a:fillRect l="-928" t="-526" r="-546" b="-12763"/>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树的最大高度*：</a:t>
            </a:r>
          </a:p>
        </p:txBody>
      </p:sp>
    </p:spTree>
    <p:extLst>
      <p:ext uri="{BB962C8B-B14F-4D97-AF65-F5344CB8AC3E}">
        <p14:creationId xmlns:p14="http://schemas.microsoft.com/office/powerpoint/2010/main" val="32960755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en-US" altLang="zh-CN" dirty="0"/>
              <a:t>AVL</a:t>
            </a:r>
            <a:r>
              <a:rPr lang="zh-CN" altLang="en-US" dirty="0"/>
              <a:t>树的最大高度*：</a:t>
            </a:r>
            <a:endParaRPr lang="zh-CN" altLang="en-US" dirty="0">
              <a:latin typeface="华文楷体" panose="02010600040101010101" pitchFamily="2" charset="-122"/>
              <a:ea typeface="华文楷体" panose="02010600040101010101" pitchFamily="2" charset="-122"/>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119203" y="1647356"/>
            <a:ext cx="4221673" cy="3342088"/>
          </a:xfrm>
          <a:prstGeom prst="rect">
            <a:avLst/>
          </a:prstGeom>
          <a:noFill/>
          <a:ln>
            <a:noFill/>
          </a:ln>
        </p:spPr>
      </p:pic>
      <p:sp>
        <p:nvSpPr>
          <p:cNvPr id="3" name="文本框 2"/>
          <p:cNvSpPr txBox="1"/>
          <p:nvPr/>
        </p:nvSpPr>
        <p:spPr>
          <a:xfrm>
            <a:off x="3802545" y="5289810"/>
            <a:ext cx="3538331" cy="584775"/>
          </a:xfrm>
          <a:prstGeom prst="rect">
            <a:avLst/>
          </a:prstGeom>
          <a:noFill/>
        </p:spPr>
        <p:txBody>
          <a:bodyPr wrap="square" rtlCol="0">
            <a:spAutoFit/>
          </a:bodyPr>
          <a:lstStyle/>
          <a:p>
            <a:r>
              <a:rPr lang="zh-CN" altLang="zh-CN" sz="3200" dirty="0">
                <a:latin typeface="华文楷体" panose="02010600040101010101" pitchFamily="2" charset="-122"/>
                <a:ea typeface="华文楷体" panose="02010600040101010101" pitchFamily="2" charset="-122"/>
              </a:rPr>
              <a:t>最矮的二叉查找树</a:t>
            </a:r>
            <a:endParaRPr lang="zh-CN" altLang="en-US" sz="3200" dirty="0">
              <a:latin typeface="华文楷体" panose="02010600040101010101" pitchFamily="2" charset="-122"/>
              <a:ea typeface="华文楷体" panose="02010600040101010101" pitchFamily="2" charset="-122"/>
            </a:endParaRPr>
          </a:p>
        </p:txBody>
      </p:sp>
      <p:sp>
        <p:nvSpPr>
          <p:cNvPr id="2" name="椭圆 1"/>
          <p:cNvSpPr/>
          <p:nvPr/>
        </p:nvSpPr>
        <p:spPr>
          <a:xfrm>
            <a:off x="11701463" y="6486525"/>
            <a:ext cx="142875"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39666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红黑树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1356229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红黑树定义</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红黑树插入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红黑树删除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红黑树：</a:t>
            </a:r>
          </a:p>
        </p:txBody>
      </p:sp>
    </p:spTree>
    <p:extLst>
      <p:ext uri="{BB962C8B-B14F-4D97-AF65-F5344CB8AC3E}">
        <p14:creationId xmlns:p14="http://schemas.microsoft.com/office/powerpoint/2010/main" val="3832117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折半查找成功示例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543215" y="1346990"/>
            <a:ext cx="6707464" cy="5002972"/>
          </a:xfrm>
          <a:prstGeom prst="rect">
            <a:avLst/>
          </a:prstGeom>
          <a:noFill/>
          <a:ln>
            <a:noFill/>
          </a:ln>
        </p:spPr>
      </p:pic>
    </p:spTree>
    <p:extLst>
      <p:ext uri="{BB962C8B-B14F-4D97-AF65-F5344CB8AC3E}">
        <p14:creationId xmlns:p14="http://schemas.microsoft.com/office/powerpoint/2010/main" val="26580200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rmAutofit fontScale="85000" lnSpcReduction="10000"/>
          </a:bodyPr>
          <a:lstStyle/>
          <a:p>
            <a:pPr marL="0" indent="0">
              <a:buNone/>
            </a:pPr>
            <a:r>
              <a:rPr lang="en-US" altLang="zh-CN" sz="3200" b="0" dirty="0">
                <a:ea typeface="华文楷体" panose="02010600040101010101" pitchFamily="2" charset="-122"/>
                <a:cs typeface="Times New Roman" panose="02020603050405020304" pitchFamily="18" charset="0"/>
              </a:rPr>
              <a:t>AVL</a:t>
            </a:r>
            <a:r>
              <a:rPr lang="zh-CN" altLang="zh-CN" sz="3200" b="0" dirty="0">
                <a:ea typeface="华文楷体" panose="02010600040101010101" pitchFamily="2" charset="-122"/>
                <a:cs typeface="Times New Roman" panose="02020603050405020304" pitchFamily="18" charset="0"/>
              </a:rPr>
              <a:t>树对平衡性要求很高，左右子树高度只能相差</a:t>
            </a:r>
            <a:r>
              <a:rPr lang="en-US" altLang="zh-CN" sz="3200" b="0" dirty="0">
                <a:ea typeface="华文楷体" panose="02010600040101010101" pitchFamily="2" charset="-122"/>
                <a:cs typeface="Times New Roman" panose="02020603050405020304" pitchFamily="18" charset="0"/>
              </a:rPr>
              <a:t>1</a:t>
            </a:r>
            <a:r>
              <a:rPr lang="zh-CN" altLang="zh-CN" sz="3200" b="0" dirty="0">
                <a:ea typeface="华文楷体" panose="02010600040101010101" pitchFamily="2" charset="-122"/>
                <a:cs typeface="Times New Roman" panose="02020603050405020304" pitchFamily="18" charset="0"/>
              </a:rPr>
              <a:t>，这就很容易在插入、删除时打破平衡，引起调整。尤其删除时调整可能是一连串的。</a:t>
            </a:r>
            <a:endParaRPr lang="en-US" altLang="zh-CN" sz="3200" b="0" dirty="0">
              <a:ea typeface="华文楷体" panose="02010600040101010101" pitchFamily="2" charset="-122"/>
              <a:cs typeface="Times New Roman" panose="02020603050405020304" pitchFamily="18" charset="0"/>
            </a:endParaRPr>
          </a:p>
          <a:p>
            <a:pPr marL="0" indent="0">
              <a:buNone/>
            </a:pPr>
            <a:r>
              <a:rPr lang="zh-CN" altLang="zh-CN" sz="3200" b="0" dirty="0">
                <a:ea typeface="华文楷体" panose="02010600040101010101" pitchFamily="2" charset="-122"/>
                <a:cs typeface="Times New Roman" panose="02020603050405020304" pitchFamily="18" charset="0"/>
              </a:rPr>
              <a:t>红黑树要求一个更宽松的平衡，左右子树高度差最大可达一倍。</a:t>
            </a:r>
            <a:endParaRPr lang="en-US" altLang="zh-CN" sz="3200" b="0" dirty="0">
              <a:ea typeface="华文楷体" panose="02010600040101010101" pitchFamily="2" charset="-122"/>
              <a:cs typeface="Times New Roman" panose="02020603050405020304" pitchFamily="18" charset="0"/>
            </a:endParaRPr>
          </a:p>
          <a:p>
            <a:pPr marL="0" indent="0">
              <a:buNone/>
            </a:pPr>
            <a:endParaRPr lang="en-US" altLang="zh-CN" sz="3200" b="0" dirty="0">
              <a:ea typeface="华文楷体" panose="02010600040101010101" pitchFamily="2" charset="-122"/>
              <a:cs typeface="Times New Roman" panose="02020603050405020304" pitchFamily="18" charset="0"/>
            </a:endParaRPr>
          </a:p>
          <a:p>
            <a:pPr marL="0" indent="0">
              <a:buNone/>
            </a:pPr>
            <a:r>
              <a:rPr lang="zh-CN" altLang="zh-CN" sz="3200" dirty="0">
                <a:ea typeface="华文楷体" panose="02010600040101010101" pitchFamily="2" charset="-122"/>
                <a:cs typeface="Times New Roman" panose="02020603050405020304" pitchFamily="18" charset="0"/>
              </a:rPr>
              <a:t>红黑树</a:t>
            </a:r>
            <a:r>
              <a:rPr lang="zh-CN" altLang="zh-CN" sz="3200" b="0" dirty="0">
                <a:ea typeface="华文楷体" panose="02010600040101010101" pitchFamily="2" charset="-122"/>
                <a:cs typeface="Times New Roman" panose="02020603050405020304" pitchFamily="18" charset="0"/>
              </a:rPr>
              <a:t>中所有结点分为红黑两色，其平衡性需要满足：</a:t>
            </a:r>
          </a:p>
          <a:p>
            <a:pPr lvl="0">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树中任何一个结点，在以它为根的子树中，由它到达其子树中任何一个空链域的路径上黑结点个数相等。</a:t>
            </a:r>
          </a:p>
          <a:p>
            <a:pPr lvl="0">
              <a:buFont typeface="Wingdings" panose="05000000000000000000" pitchFamily="2" charset="2"/>
              <a:buChar char="Ø"/>
            </a:pPr>
            <a:r>
              <a:rPr lang="zh-CN" altLang="zh-CN" sz="3200" b="0" dirty="0">
                <a:highlight>
                  <a:srgbClr val="FFFF00"/>
                </a:highlight>
                <a:ea typeface="华文楷体" panose="02010600040101010101" pitchFamily="2" charset="-122"/>
                <a:cs typeface="Times New Roman" panose="02020603050405020304" pitchFamily="18" charset="0"/>
              </a:rPr>
              <a:t>根结点是黑色的。</a:t>
            </a:r>
          </a:p>
          <a:p>
            <a:pPr lvl="0">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任何红结点不得有红色孩子，或者说任何分支上不得有连续的红结点。</a:t>
            </a:r>
          </a:p>
        </p:txBody>
      </p:sp>
      <p:sp>
        <p:nvSpPr>
          <p:cNvPr id="8194" name="Rectangle 2"/>
          <p:cNvSpPr>
            <a:spLocks noGrp="1" noRot="1" noChangeArrowheads="1"/>
          </p:cNvSpPr>
          <p:nvPr>
            <p:ph type="title"/>
          </p:nvPr>
        </p:nvSpPr>
        <p:spPr>
          <a:xfrm>
            <a:off x="367415"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红黑树</a:t>
            </a:r>
          </a:p>
        </p:txBody>
      </p:sp>
    </p:spTree>
    <p:extLst>
      <p:ext uri="{BB962C8B-B14F-4D97-AF65-F5344CB8AC3E}">
        <p14:creationId xmlns:p14="http://schemas.microsoft.com/office/powerpoint/2010/main" val="31178006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2884" y="761201"/>
            <a:ext cx="11162884" cy="5725323"/>
          </a:xfrm>
        </p:spPr>
        <p:txBody>
          <a:bodyPr>
            <a:noAutofit/>
          </a:bodyPr>
          <a:lstStyle/>
          <a:p>
            <a:pPr marL="0" indent="0">
              <a:buNone/>
            </a:pPr>
            <a:r>
              <a:rPr lang="zh-CN" altLang="en-US" sz="2800" b="0" dirty="0">
                <a:latin typeface="华文楷体" panose="02010600040101010101" pitchFamily="2" charset="-122"/>
                <a:ea typeface="华文楷体" panose="02010600040101010101" pitchFamily="2" charset="-122"/>
              </a:rPr>
              <a:t>从红黑树定义中可以看出：</a:t>
            </a:r>
            <a:endParaRPr lang="en-US" altLang="zh-CN" sz="2800" b="0" dirty="0">
              <a:latin typeface="华文楷体" panose="02010600040101010101" pitchFamily="2" charset="-122"/>
              <a:ea typeface="华文楷体" panose="02010600040101010101" pitchFamily="2" charset="-122"/>
            </a:endParaRPr>
          </a:p>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在父子关系中，黑色结点可以连续，但红结点不可以连续，也就是说黑结点可以有红色孩子结点或者黑色孩子结点，红色结点只能有黑色孩子结点。</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从红黑树中的某个结点出发，在众多的到空链域的路径中，最长的一条是红黑均匀相间的，最短的一条是全为黑结点的，前者长度是后者</a:t>
            </a:r>
            <a:r>
              <a:rPr lang="zh-CN" altLang="en-US" sz="2800" b="0" dirty="0">
                <a:ea typeface="华文楷体" panose="02010600040101010101" pitchFamily="2" charset="-122"/>
                <a:cs typeface="Times New Roman" panose="02020603050405020304" pitchFamily="18" charset="0"/>
              </a:rPr>
              <a:t>长度</a:t>
            </a:r>
            <a:r>
              <a:rPr lang="zh-CN" altLang="zh-CN" sz="2800" b="0" dirty="0">
                <a:ea typeface="华文楷体" panose="02010600040101010101" pitchFamily="2" charset="-122"/>
                <a:cs typeface="Times New Roman" panose="02020603050405020304" pitchFamily="18" charset="0"/>
              </a:rPr>
              <a:t>的</a:t>
            </a:r>
            <a:r>
              <a:rPr lang="zh-CN" altLang="en-US" sz="2800" b="0" dirty="0">
                <a:ea typeface="华文楷体" panose="02010600040101010101" pitchFamily="2" charset="-122"/>
                <a:cs typeface="Times New Roman" panose="02020603050405020304" pitchFamily="18" charset="0"/>
              </a:rPr>
              <a:t>两倍。</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zh-CN" sz="2800" b="0" dirty="0">
                <a:highlight>
                  <a:srgbClr val="FFFF00"/>
                </a:highlight>
                <a:ea typeface="华文楷体" panose="02010600040101010101" pitchFamily="2" charset="-122"/>
                <a:cs typeface="Times New Roman" panose="02020603050405020304" pitchFamily="18" charset="0"/>
              </a:rPr>
              <a:t>如果换个角度看，忽略掉所有的红结点，即对红色结点视而不见，眼中只有黑结点，认为红结点不占有高度，此时的红黑树是一个满二叉树，是棵非常标准的平衡树。</a:t>
            </a:r>
          </a:p>
        </p:txBody>
      </p:sp>
    </p:spTree>
    <p:extLst>
      <p:ext uri="{BB962C8B-B14F-4D97-AF65-F5344CB8AC3E}">
        <p14:creationId xmlns:p14="http://schemas.microsoft.com/office/powerpoint/2010/main" val="320683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67415"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红黑树示例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67415" y="1683688"/>
            <a:ext cx="5667956" cy="4279789"/>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6333545" y="1683688"/>
            <a:ext cx="5255481" cy="4279789"/>
          </a:xfrm>
          <a:prstGeom prst="rect">
            <a:avLst/>
          </a:prstGeom>
          <a:noFill/>
          <a:ln>
            <a:noFill/>
          </a:ln>
        </p:spPr>
      </p:pic>
    </p:spTree>
    <p:extLst>
      <p:ext uri="{BB962C8B-B14F-4D97-AF65-F5344CB8AC3E}">
        <p14:creationId xmlns:p14="http://schemas.microsoft.com/office/powerpoint/2010/main" val="31286033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67415"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红黑树示例</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803051" y="1931711"/>
            <a:ext cx="7460219" cy="3514932"/>
          </a:xfrm>
          <a:prstGeom prst="rect">
            <a:avLst/>
          </a:prstGeom>
          <a:noFill/>
          <a:ln>
            <a:noFill/>
          </a:ln>
        </p:spPr>
      </p:pic>
    </p:spTree>
    <p:extLst>
      <p:ext uri="{BB962C8B-B14F-4D97-AF65-F5344CB8AC3E}">
        <p14:creationId xmlns:p14="http://schemas.microsoft.com/office/powerpoint/2010/main" val="15314953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6"/>
                <a:ext cx="11162884" cy="4391482"/>
              </a:xfrm>
            </p:spPr>
            <p:txBody>
              <a:bodyPr>
                <a:noAutofit/>
              </a:bodyPr>
              <a:lstStyle/>
              <a:p>
                <a:pPr marL="0" lvl="0" indent="0">
                  <a:buNone/>
                </a:pPr>
                <a:r>
                  <a:rPr lang="zh-CN" altLang="zh-CN" sz="2800" b="0" dirty="0">
                    <a:ea typeface="华文楷体" panose="02010600040101010101" pitchFamily="2" charset="-122"/>
                    <a:cs typeface="Times New Roman" panose="02020603050405020304" pitchFamily="18" charset="0"/>
                  </a:rPr>
                  <a:t>如果在一棵红黑树中，从根结点到任何空链域的路径上黑色结点有</a:t>
                </a:r>
                <a:r>
                  <a:rPr lang="en-US" altLang="zh-CN" sz="2800" b="0" dirty="0">
                    <a:ea typeface="华文楷体" panose="02010600040101010101" pitchFamily="2" charset="-122"/>
                    <a:cs typeface="Times New Roman" panose="02020603050405020304" pitchFamily="18" charset="0"/>
                  </a:rPr>
                  <a:t>h</a:t>
                </a:r>
                <a:r>
                  <a:rPr lang="zh-CN" altLang="zh-CN" sz="2800" b="0" dirty="0">
                    <a:ea typeface="华文楷体" panose="02010600040101010101" pitchFamily="2" charset="-122"/>
                    <a:cs typeface="Times New Roman" panose="02020603050405020304" pitchFamily="18" charset="0"/>
                  </a:rPr>
                  <a:t>个。</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结点个数最少的红黑树就是每条路径上不含红色结点，红黑树此时一定是一棵高度为</a:t>
                </a:r>
                <a:r>
                  <a:rPr lang="en-US" altLang="zh-CN" sz="2800" b="0" dirty="0">
                    <a:ea typeface="华文楷体" panose="02010600040101010101" pitchFamily="2" charset="-122"/>
                    <a:cs typeface="Times New Roman" panose="02020603050405020304" pitchFamily="18" charset="0"/>
                  </a:rPr>
                  <a:t>h</a:t>
                </a:r>
                <a:r>
                  <a:rPr lang="zh-CN" altLang="zh-CN" sz="2800" b="0" dirty="0">
                    <a:ea typeface="华文楷体" panose="02010600040101010101" pitchFamily="2" charset="-122"/>
                    <a:cs typeface="Times New Roman" panose="02020603050405020304" pitchFamily="18" charset="0"/>
                  </a:rPr>
                  <a:t>的满二叉查找树，结点的个数为</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h</m:t>
                        </m:r>
                      </m:sup>
                    </m:sSup>
                    <m:r>
                      <a:rPr lang="en-US" altLang="zh-CN" sz="2800" b="0">
                        <a:latin typeface="Cambria Math" panose="02040503050406030204" pitchFamily="18" charset="0"/>
                      </a:rPr>
                      <m:t>−1</m:t>
                    </m:r>
                  </m:oMath>
                </a14:m>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结点个数最多的红黑树就是从根结点到每个空链域的路径上都是红黑相间的情况。如第</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层根是黑色的、第</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层都是红色的、第</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层都是黑色的，等等。此时路径上黑结点加红结点个数为</a:t>
                </a:r>
                <a:r>
                  <a:rPr lang="en-US" altLang="zh-CN" sz="2800" b="0" dirty="0">
                    <a:ea typeface="华文楷体" panose="02010600040101010101" pitchFamily="2" charset="-122"/>
                    <a:cs typeface="Times New Roman" panose="02020603050405020304" pitchFamily="18" charset="0"/>
                  </a:rPr>
                  <a:t>2h</a:t>
                </a:r>
                <a:r>
                  <a:rPr lang="zh-CN" altLang="zh-CN" sz="2800" b="0" dirty="0">
                    <a:ea typeface="华文楷体" panose="02010600040101010101" pitchFamily="2" charset="-122"/>
                    <a:cs typeface="Times New Roman" panose="02020603050405020304" pitchFamily="18" charset="0"/>
                  </a:rPr>
                  <a:t>，这也是一棵满二叉树，树的高度为</a:t>
                </a:r>
                <a:r>
                  <a:rPr lang="en-US" altLang="zh-CN" sz="2800" b="0" dirty="0">
                    <a:ea typeface="华文楷体" panose="02010600040101010101" pitchFamily="2" charset="-122"/>
                    <a:cs typeface="Times New Roman" panose="02020603050405020304" pitchFamily="18" charset="0"/>
                  </a:rPr>
                  <a:t>2h</a:t>
                </a:r>
                <a:r>
                  <a:rPr lang="zh-CN" altLang="zh-CN" sz="2800" b="0" dirty="0">
                    <a:ea typeface="华文楷体" panose="02010600040101010101" pitchFamily="2" charset="-122"/>
                    <a:cs typeface="Times New Roman" panose="02020603050405020304" pitchFamily="18" charset="0"/>
                  </a:rPr>
                  <a:t>，结点的个数为</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2</m:t>
                        </m:r>
                        <m:r>
                          <a:rPr lang="en-US" altLang="zh-CN" sz="2800" b="0">
                            <a:latin typeface="Cambria Math" panose="02040503050406030204" pitchFamily="18" charset="0"/>
                          </a:rPr>
                          <m:t>h</m:t>
                        </m:r>
                      </m:sup>
                    </m:sSup>
                    <m:r>
                      <a:rPr lang="en-US" altLang="zh-CN" sz="2800" b="0">
                        <a:latin typeface="Cambria Math" panose="02040503050406030204" pitchFamily="18" charset="0"/>
                      </a:rPr>
                      <m:t>−1</m:t>
                    </m:r>
                  </m:oMath>
                </a14:m>
                <a:r>
                  <a:rPr lang="zh-CN" altLang="zh-CN" sz="2800" b="0" dirty="0">
                    <a:ea typeface="华文楷体" panose="02010600040101010101" pitchFamily="2" charset="-122"/>
                    <a:cs typeface="Times New Roman" panose="02020603050405020304" pitchFamily="18" charset="0"/>
                  </a:rPr>
                  <a:t>。</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6"/>
                <a:ext cx="11162884" cy="4391482"/>
              </a:xfrm>
              <a:blipFill>
                <a:blip r:embed="rId3"/>
                <a:stretch>
                  <a:fillRect l="-1092" t="-556" r="-3168"/>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红黑树</a:t>
            </a:r>
          </a:p>
        </p:txBody>
      </p:sp>
      <p:sp>
        <p:nvSpPr>
          <p:cNvPr id="2" name="椭圆 1"/>
          <p:cNvSpPr/>
          <p:nvPr/>
        </p:nvSpPr>
        <p:spPr>
          <a:xfrm>
            <a:off x="11630025" y="6400800"/>
            <a:ext cx="171450" cy="1857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4652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红黑树定义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红黑树插入</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红黑树删除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红黑树：</a:t>
            </a:r>
          </a:p>
        </p:txBody>
      </p:sp>
    </p:spTree>
    <p:extLst>
      <p:ext uri="{BB962C8B-B14F-4D97-AF65-F5344CB8AC3E}">
        <p14:creationId xmlns:p14="http://schemas.microsoft.com/office/powerpoint/2010/main" val="25589441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88160"/>
            <a:ext cx="11162884" cy="4414466"/>
          </a:xfrm>
        </p:spPr>
        <p:txBody>
          <a:bodyPr>
            <a:normAutofit/>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当一个结点插入一棵二叉查找树中时，总是插入到某个路径末端的空链域上，原本的空链域指向这个新的结点，即新结点必是叶子结点</a:t>
            </a:r>
            <a:r>
              <a:rPr lang="zh-CN" altLang="en-US" sz="3200" b="0" dirty="0">
                <a:latin typeface="华文楷体" panose="02010600040101010101" pitchFamily="2" charset="-122"/>
                <a:ea typeface="华文楷体" panose="02010600040101010101" pitchFamily="2" charset="-122"/>
              </a:rPr>
              <a:t>，且这个叶子结点是红色的</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en-US" sz="3200" b="0" dirty="0">
                <a:latin typeface="华文楷体" panose="02010600040101010101" pitchFamily="2" charset="-122"/>
                <a:ea typeface="华文楷体" panose="02010600040101010101" pitchFamily="2" charset="-122"/>
              </a:rPr>
              <a:t>根据新插入结点父结点的情况，分以下不同类型处理：</a:t>
            </a:r>
            <a:endParaRPr lang="en-US" altLang="zh-CN" sz="3200" b="0" dirty="0">
              <a:latin typeface="华文楷体" panose="02010600040101010101" pitchFamily="2" charset="-122"/>
              <a:ea typeface="华文楷体" panose="02010600040101010101" pitchFamily="2" charset="-122"/>
            </a:endParaRPr>
          </a:p>
          <a:p>
            <a:pPr marL="814388" indent="-457200">
              <a:buFont typeface="Arial" panose="020B0604020202020204" pitchFamily="34" charset="0"/>
              <a:buChar char="•"/>
            </a:pPr>
            <a:r>
              <a:rPr lang="zh-CN" altLang="en-US" sz="3200" b="0" dirty="0">
                <a:latin typeface="华文楷体" panose="02010600040101010101" pitchFamily="2" charset="-122"/>
                <a:ea typeface="华文楷体" panose="02010600040101010101" pitchFamily="2" charset="-122"/>
              </a:rPr>
              <a:t>父结点是黑色的，不破坏红黑树定义，结束。</a:t>
            </a:r>
            <a:endParaRPr lang="en-US" altLang="zh-CN" sz="3200" b="0" dirty="0">
              <a:latin typeface="华文楷体" panose="02010600040101010101" pitchFamily="2" charset="-122"/>
              <a:ea typeface="华文楷体" panose="02010600040101010101" pitchFamily="2" charset="-122"/>
            </a:endParaRPr>
          </a:p>
          <a:p>
            <a:pPr marL="814388" indent="-457200">
              <a:buFont typeface="Arial" panose="020B0604020202020204" pitchFamily="34" charset="0"/>
              <a:buChar char="•"/>
            </a:pPr>
            <a:r>
              <a:rPr lang="zh-CN" altLang="en-US" sz="3200" b="0" dirty="0">
                <a:latin typeface="华文楷体" panose="02010600040101010101" pitchFamily="2" charset="-122"/>
                <a:ea typeface="华文楷体" panose="02010600040101010101" pitchFamily="2" charset="-122"/>
              </a:rPr>
              <a:t>父结点是红色的，出现连续红结点，需要调整。</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红黑树的插入</a:t>
            </a:r>
          </a:p>
        </p:txBody>
      </p:sp>
    </p:spTree>
    <p:extLst>
      <p:ext uri="{BB962C8B-B14F-4D97-AF65-F5344CB8AC3E}">
        <p14:creationId xmlns:p14="http://schemas.microsoft.com/office/powerpoint/2010/main" val="22126871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47415" y="1627022"/>
            <a:ext cx="2871788" cy="4330866"/>
          </a:xfrm>
        </p:spPr>
        <p:txBody>
          <a:bodyPr>
            <a:noAutofit/>
          </a:bodyPr>
          <a:lstStyle/>
          <a:p>
            <a:pPr marL="357188" indent="0">
              <a:buNone/>
            </a:pPr>
            <a:r>
              <a:rPr lang="zh-CN" altLang="en-US" sz="2800" b="0" dirty="0">
                <a:ea typeface="华文楷体" panose="02010600040101010101" pitchFamily="2" charset="-122"/>
                <a:cs typeface="Times New Roman" panose="02020603050405020304" pitchFamily="18" charset="0"/>
              </a:rPr>
              <a:t>父结点是黑色的，如插入</a:t>
            </a:r>
            <a:r>
              <a:rPr lang="en-US" altLang="zh-CN" sz="2800" b="0" dirty="0">
                <a:ea typeface="华文楷体" panose="02010600040101010101" pitchFamily="2" charset="-122"/>
                <a:cs typeface="Times New Roman" panose="02020603050405020304" pitchFamily="18" charset="0"/>
              </a:rPr>
              <a:t>88</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357188" indent="0">
              <a:buNone/>
            </a:pPr>
            <a:endParaRPr lang="en-US" altLang="zh-CN" sz="2800" b="0" dirty="0">
              <a:ea typeface="华文楷体" panose="02010600040101010101" pitchFamily="2" charset="-122"/>
              <a:cs typeface="Times New Roman" panose="02020603050405020304" pitchFamily="18" charset="0"/>
            </a:endParaRPr>
          </a:p>
          <a:p>
            <a:pPr marL="357188" indent="0">
              <a:buNone/>
            </a:pPr>
            <a:r>
              <a:rPr lang="zh-CN" altLang="en-US" sz="2800" b="0" dirty="0">
                <a:ea typeface="华文楷体" panose="02010600040101010101" pitchFamily="2" charset="-122"/>
                <a:cs typeface="Times New Roman" panose="02020603050405020304" pitchFamily="18" charset="0"/>
              </a:rPr>
              <a:t>父结点是红色的，如插入</a:t>
            </a:r>
            <a:r>
              <a:rPr lang="en-US" altLang="zh-CN" sz="2800" b="0" dirty="0">
                <a:ea typeface="华文楷体" panose="02010600040101010101" pitchFamily="2" charset="-122"/>
                <a:cs typeface="Times New Roman" panose="02020603050405020304" pitchFamily="18" charset="0"/>
              </a:rPr>
              <a:t>10</a:t>
            </a:r>
            <a:r>
              <a:rPr lang="zh-CN" altLang="en-US" sz="2800" b="0" dirty="0">
                <a:ea typeface="华文楷体" panose="02010600040101010101" pitchFamily="2" charset="-122"/>
                <a:cs typeface="Times New Roman" panose="02020603050405020304" pitchFamily="18" charset="0"/>
              </a:rPr>
              <a:t>，出现连续红结点，需要调整。</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红黑树的插入</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119203" y="1346990"/>
            <a:ext cx="4494172" cy="3662332"/>
          </a:xfrm>
          <a:prstGeom prst="rect">
            <a:avLst/>
          </a:prstGeom>
          <a:noFill/>
          <a:ln>
            <a:noFill/>
          </a:ln>
        </p:spPr>
      </p:pic>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7434469" y="2218137"/>
            <a:ext cx="4532244" cy="4142906"/>
          </a:xfrm>
          <a:prstGeom prst="rect">
            <a:avLst/>
          </a:prstGeom>
          <a:noFill/>
          <a:ln>
            <a:noFill/>
          </a:ln>
        </p:spPr>
      </p:pic>
    </p:spTree>
    <p:extLst>
      <p:ext uri="{BB962C8B-B14F-4D97-AF65-F5344CB8AC3E}">
        <p14:creationId xmlns:p14="http://schemas.microsoft.com/office/powerpoint/2010/main" val="37193285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509657" y="873152"/>
            <a:ext cx="11162884" cy="3082622"/>
          </a:xfrm>
        </p:spPr>
        <p:txBody>
          <a:bodyPr>
            <a:normAutofit/>
          </a:bodyPr>
          <a:lstStyle/>
          <a:p>
            <a:pPr marL="0" indent="0">
              <a:buNone/>
            </a:pPr>
            <a:r>
              <a:rPr lang="zh-CN" altLang="zh-CN" sz="2800" b="0" dirty="0">
                <a:ea typeface="华文楷体" panose="02010600040101010101" pitchFamily="2" charset="-122"/>
                <a:cs typeface="Times New Roman" panose="02020603050405020304" pitchFamily="18" charset="0"/>
              </a:rPr>
              <a:t>父结点为红结点时又有多种情况，现在就一般情况做具体分析：以下祖父结点、父结点、子结点分别简称为</a:t>
            </a:r>
            <a:r>
              <a:rPr lang="zh-CN" altLang="zh-CN" sz="2800" dirty="0">
                <a:ea typeface="华文楷体" panose="02010600040101010101" pitchFamily="2" charset="-122"/>
                <a:cs typeface="Times New Roman" panose="02020603050405020304" pitchFamily="18" charset="0"/>
              </a:rPr>
              <a:t>祖、父、子</a:t>
            </a:r>
            <a:r>
              <a:rPr lang="zh-CN" altLang="zh-CN" sz="2800" b="0" dirty="0">
                <a:ea typeface="华文楷体" panose="02010600040101010101" pitchFamily="2" charset="-122"/>
                <a:cs typeface="Times New Roman" panose="02020603050405020304" pitchFamily="18" charset="0"/>
              </a:rPr>
              <a:t>。</a:t>
            </a:r>
          </a:p>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父有黑兄弟（或者无兄弟，无兄弟也视作有黑兄弟，两种情况处理方法相同）</a:t>
            </a:r>
          </a:p>
          <a:p>
            <a:pPr marL="871538" indent="-514350">
              <a:buFont typeface="+mj-lt"/>
              <a:buAutoNum type="arabicPeriod"/>
            </a:pPr>
            <a:r>
              <a:rPr lang="zh-CN" altLang="zh-CN" sz="3200" b="0" dirty="0">
                <a:ea typeface="华文楷体" panose="02010600040101010101" pitchFamily="2" charset="-122"/>
                <a:cs typeface="Times New Roman" panose="02020603050405020304" pitchFamily="18" charset="0"/>
              </a:rPr>
              <a:t>祖、父、子形成</a:t>
            </a:r>
            <a:r>
              <a:rPr lang="en-US" altLang="zh-CN" sz="3200" b="0" dirty="0">
                <a:ea typeface="华文楷体" panose="02010600040101010101" pitchFamily="2" charset="-122"/>
                <a:cs typeface="Times New Roman" panose="02020603050405020304" pitchFamily="18" charset="0"/>
              </a:rPr>
              <a:t>LL</a:t>
            </a:r>
            <a:r>
              <a:rPr lang="zh-CN" altLang="zh-CN" sz="3200" b="0" dirty="0">
                <a:ea typeface="华文楷体" panose="02010600040101010101" pitchFamily="2" charset="-122"/>
                <a:cs typeface="Times New Roman" panose="02020603050405020304" pitchFamily="18" charset="0"/>
              </a:rPr>
              <a:t>形态</a:t>
            </a:r>
            <a:r>
              <a:rPr lang="zh-CN" altLang="en-US" sz="3200" b="0" dirty="0">
                <a:ea typeface="华文楷体" panose="02010600040101010101" pitchFamily="2" charset="-122"/>
                <a:cs typeface="Times New Roman" panose="02020603050405020304" pitchFamily="18" charset="0"/>
              </a:rPr>
              <a:t>：上臂右旋，祖、父换色。</a:t>
            </a:r>
            <a:endParaRPr lang="en-US" altLang="zh-CN" sz="3200" b="0" dirty="0">
              <a:ea typeface="华文楷体" panose="02010600040101010101" pitchFamily="2" charset="-122"/>
              <a:cs typeface="Times New Roman" panose="02020603050405020304" pitchFamily="18" charset="0"/>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740023" y="3730412"/>
            <a:ext cx="7874967" cy="2889048"/>
          </a:xfrm>
          <a:prstGeom prst="rect">
            <a:avLst/>
          </a:prstGeom>
          <a:noFill/>
          <a:ln>
            <a:noFill/>
          </a:ln>
        </p:spPr>
      </p:pic>
    </p:spTree>
    <p:extLst>
      <p:ext uri="{BB962C8B-B14F-4D97-AF65-F5344CB8AC3E}">
        <p14:creationId xmlns:p14="http://schemas.microsoft.com/office/powerpoint/2010/main" val="40514322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1362" y="773761"/>
            <a:ext cx="11162884" cy="617718"/>
          </a:xfrm>
        </p:spPr>
        <p:txBody>
          <a:bodyPr>
            <a:normAutofit lnSpcReduction="10000"/>
          </a:bodyPr>
          <a:lstStyle/>
          <a:p>
            <a:pPr marL="871538" indent="-514350">
              <a:buFont typeface="+mj-lt"/>
              <a:buAutoNum type="arabicPeriod"/>
            </a:pPr>
            <a:r>
              <a:rPr lang="zh-CN" altLang="zh-CN" sz="3200" b="0" dirty="0">
                <a:ea typeface="华文楷体" panose="02010600040101010101" pitchFamily="2" charset="-122"/>
                <a:cs typeface="Times New Roman" panose="02020603050405020304" pitchFamily="18" charset="0"/>
              </a:rPr>
              <a:t>祖、父、子形成</a:t>
            </a:r>
            <a:r>
              <a:rPr lang="en-US" altLang="zh-CN" sz="3200" b="0" dirty="0">
                <a:ea typeface="华文楷体" panose="02010600040101010101" pitchFamily="2" charset="-122"/>
                <a:cs typeface="Times New Roman" panose="02020603050405020304" pitchFamily="18" charset="0"/>
              </a:rPr>
              <a:t>LL</a:t>
            </a:r>
            <a:r>
              <a:rPr lang="zh-CN" altLang="zh-CN" sz="3200" b="0" dirty="0">
                <a:ea typeface="华文楷体" panose="02010600040101010101" pitchFamily="2" charset="-122"/>
                <a:cs typeface="Times New Roman" panose="02020603050405020304" pitchFamily="18" charset="0"/>
              </a:rPr>
              <a:t>形态</a:t>
            </a:r>
            <a:r>
              <a:rPr lang="zh-CN" altLang="en-US" sz="3200" b="0" dirty="0">
                <a:ea typeface="华文楷体" panose="02010600040101010101" pitchFamily="2" charset="-122"/>
                <a:cs typeface="Times New Roman" panose="02020603050405020304" pitchFamily="18" charset="0"/>
              </a:rPr>
              <a:t>示例（插入</a:t>
            </a:r>
            <a:r>
              <a:rPr lang="en-US" altLang="zh-CN" sz="3200" b="0" dirty="0">
                <a:ea typeface="华文楷体" panose="02010600040101010101" pitchFamily="2" charset="-122"/>
                <a:cs typeface="Times New Roman" panose="02020603050405020304" pitchFamily="18" charset="0"/>
              </a:rPr>
              <a:t>10</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67276" y="1809707"/>
            <a:ext cx="5814254" cy="2175883"/>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6828596" y="2897649"/>
            <a:ext cx="4565650" cy="3423637"/>
          </a:xfrm>
          <a:prstGeom prst="rect">
            <a:avLst/>
          </a:prstGeom>
          <a:noFill/>
          <a:ln>
            <a:noFill/>
          </a:ln>
        </p:spPr>
      </p:pic>
    </p:spTree>
    <p:extLst>
      <p:ext uri="{BB962C8B-B14F-4D97-AF65-F5344CB8AC3E}">
        <p14:creationId xmlns:p14="http://schemas.microsoft.com/office/powerpoint/2010/main" val="1798889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7028012" y="1857314"/>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折半查找不成功示例</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515177" y="929968"/>
            <a:ext cx="6377610" cy="5798102"/>
          </a:xfrm>
          <a:prstGeom prst="rect">
            <a:avLst/>
          </a:prstGeom>
          <a:noFill/>
          <a:ln>
            <a:noFill/>
          </a:ln>
        </p:spPr>
      </p:pic>
    </p:spTree>
    <p:extLst>
      <p:ext uri="{BB962C8B-B14F-4D97-AF65-F5344CB8AC3E}">
        <p14:creationId xmlns:p14="http://schemas.microsoft.com/office/powerpoint/2010/main" val="9653002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509657" y="873152"/>
            <a:ext cx="11162884" cy="1870048"/>
          </a:xfrm>
        </p:spPr>
        <p:txBody>
          <a:bodyPr>
            <a:normAutofit/>
          </a:bodyPr>
          <a:lstStyle/>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父有黑兄弟（或者无兄弟，无兄弟也视作有黑兄弟，两种情况处理方法相同）</a:t>
            </a:r>
          </a:p>
          <a:p>
            <a:pPr marL="871538" indent="-514350">
              <a:buFont typeface="+mj-lt"/>
              <a:buAutoNum type="arabicPeriod" startAt="2"/>
            </a:pPr>
            <a:r>
              <a:rPr lang="zh-CN" altLang="zh-CN" sz="3200" b="0" dirty="0">
                <a:ea typeface="华文楷体" panose="02010600040101010101" pitchFamily="2" charset="-122"/>
                <a:cs typeface="Times New Roman" panose="02020603050405020304" pitchFamily="18" charset="0"/>
              </a:rPr>
              <a:t>祖、父、子形成</a:t>
            </a:r>
            <a:r>
              <a:rPr lang="en-US" altLang="zh-CN" sz="3200" b="0" dirty="0">
                <a:ea typeface="华文楷体" panose="02010600040101010101" pitchFamily="2" charset="-122"/>
                <a:cs typeface="Times New Roman" panose="02020603050405020304" pitchFamily="18" charset="0"/>
              </a:rPr>
              <a:t>RR</a:t>
            </a:r>
            <a:r>
              <a:rPr lang="zh-CN" altLang="zh-CN" sz="3200" b="0" dirty="0">
                <a:ea typeface="华文楷体" panose="02010600040101010101" pitchFamily="2" charset="-122"/>
                <a:cs typeface="Times New Roman" panose="02020603050405020304" pitchFamily="18" charset="0"/>
              </a:rPr>
              <a:t>形态</a:t>
            </a:r>
            <a:r>
              <a:rPr lang="zh-CN" altLang="en-US" sz="3200" b="0" dirty="0">
                <a:ea typeface="华文楷体" panose="02010600040101010101" pitchFamily="2" charset="-122"/>
                <a:cs typeface="Times New Roman" panose="02020603050405020304" pitchFamily="18" charset="0"/>
              </a:rPr>
              <a:t>：上臂左旋，祖、父换色。</a:t>
            </a:r>
            <a:endParaRPr lang="en-US" altLang="zh-CN" sz="3200" b="0" dirty="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511850" y="2743200"/>
            <a:ext cx="8268253" cy="3279913"/>
          </a:xfrm>
          <a:prstGeom prst="rect">
            <a:avLst/>
          </a:prstGeom>
          <a:noFill/>
          <a:ln>
            <a:noFill/>
          </a:ln>
        </p:spPr>
      </p:pic>
    </p:spTree>
    <p:extLst>
      <p:ext uri="{BB962C8B-B14F-4D97-AF65-F5344CB8AC3E}">
        <p14:creationId xmlns:p14="http://schemas.microsoft.com/office/powerpoint/2010/main" val="34244812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91605" y="873152"/>
            <a:ext cx="11682343" cy="1472483"/>
          </a:xfrm>
        </p:spPr>
        <p:txBody>
          <a:bodyPr>
            <a:noAutofit/>
          </a:bodyPr>
          <a:lstStyle/>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父有黑兄弟（或者无兄弟，无兄弟也视作有黑兄弟，两种情况处理方法相同）</a:t>
            </a:r>
          </a:p>
          <a:p>
            <a:pPr marL="871538" indent="-514350">
              <a:buFont typeface="+mj-lt"/>
              <a:buAutoNum type="arabicPeriod" startAt="3"/>
            </a:pPr>
            <a:r>
              <a:rPr lang="zh-CN" altLang="zh-CN" sz="2800" b="0" dirty="0">
                <a:ea typeface="华文楷体" panose="02010600040101010101" pitchFamily="2" charset="-122"/>
                <a:cs typeface="Times New Roman" panose="02020603050405020304" pitchFamily="18" charset="0"/>
              </a:rPr>
              <a:t>祖、父、子形成</a:t>
            </a:r>
            <a:r>
              <a:rPr lang="en-US" altLang="zh-CN" sz="2800" b="0" dirty="0">
                <a:ea typeface="华文楷体" panose="02010600040101010101" pitchFamily="2" charset="-122"/>
                <a:cs typeface="Times New Roman" panose="02020603050405020304" pitchFamily="18" charset="0"/>
              </a:rPr>
              <a:t>LR</a:t>
            </a:r>
            <a:r>
              <a:rPr lang="zh-CN" altLang="zh-CN" sz="2800" b="0" dirty="0">
                <a:ea typeface="华文楷体" panose="02010600040101010101" pitchFamily="2" charset="-122"/>
                <a:cs typeface="Times New Roman" panose="02020603050405020304" pitchFamily="18" charset="0"/>
              </a:rPr>
              <a:t>形态</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对其下臂进行一次向左下旋，变成</a:t>
            </a:r>
            <a:r>
              <a:rPr lang="en-US" altLang="zh-CN" sz="2800" b="0" dirty="0">
                <a:ea typeface="华文楷体" panose="02010600040101010101" pitchFamily="2" charset="-122"/>
                <a:cs typeface="Times New Roman" panose="02020603050405020304" pitchFamily="18" charset="0"/>
              </a:rPr>
              <a:t>LL</a:t>
            </a:r>
            <a:r>
              <a:rPr lang="zh-CN" altLang="zh-CN" sz="2800" b="0" dirty="0">
                <a:ea typeface="华文楷体" panose="02010600040101010101" pitchFamily="2" charset="-122"/>
                <a:cs typeface="Times New Roman" panose="02020603050405020304" pitchFamily="18" charset="0"/>
              </a:rPr>
              <a:t>型，然后按照</a:t>
            </a:r>
            <a:r>
              <a:rPr lang="en-US" altLang="zh-CN" sz="2800" b="0" dirty="0">
                <a:ea typeface="华文楷体" panose="02010600040101010101" pitchFamily="2" charset="-122"/>
                <a:cs typeface="Times New Roman" panose="02020603050405020304" pitchFamily="18" charset="0"/>
              </a:rPr>
              <a:t>LL</a:t>
            </a:r>
            <a:r>
              <a:rPr lang="zh-CN" altLang="zh-CN" sz="2800" b="0" dirty="0">
                <a:ea typeface="华文楷体" panose="02010600040101010101" pitchFamily="2" charset="-122"/>
                <a:cs typeface="Times New Roman" panose="02020603050405020304" pitchFamily="18" charset="0"/>
              </a:rPr>
              <a:t>型对其完成调整。</a:t>
            </a:r>
            <a:endParaRPr lang="en-US" altLang="zh-CN" sz="2800" b="0" dirty="0">
              <a:ea typeface="华文楷体" panose="02010600040101010101" pitchFamily="2" charset="-122"/>
              <a:cs typeface="Times New Roman" panose="02020603050405020304" pitchFamily="18" charset="0"/>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91605" y="3414643"/>
            <a:ext cx="5586867" cy="2966279"/>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6032776" y="3568065"/>
            <a:ext cx="5841172" cy="2812857"/>
          </a:xfrm>
          <a:prstGeom prst="rect">
            <a:avLst/>
          </a:prstGeom>
          <a:noFill/>
          <a:ln>
            <a:noFill/>
          </a:ln>
        </p:spPr>
      </p:pic>
    </p:spTree>
    <p:extLst>
      <p:ext uri="{BB962C8B-B14F-4D97-AF65-F5344CB8AC3E}">
        <p14:creationId xmlns:p14="http://schemas.microsoft.com/office/powerpoint/2010/main" val="35724933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191605" y="873152"/>
            <a:ext cx="11682343" cy="1472483"/>
          </a:xfrm>
        </p:spPr>
        <p:txBody>
          <a:bodyPr>
            <a:noAutofit/>
          </a:bodyPr>
          <a:lstStyle/>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父有黑兄弟（或者无兄弟，无兄弟也视作有黑兄弟，两种情况处理方法相同）</a:t>
            </a:r>
          </a:p>
          <a:p>
            <a:pPr marL="871538" indent="-514350">
              <a:buFont typeface="+mj-lt"/>
              <a:buAutoNum type="arabicPeriod" startAt="4"/>
            </a:pPr>
            <a:r>
              <a:rPr lang="zh-CN" altLang="zh-CN" sz="2800" b="0" dirty="0">
                <a:ea typeface="华文楷体" panose="02010600040101010101" pitchFamily="2" charset="-122"/>
                <a:cs typeface="Times New Roman" panose="02020603050405020304" pitchFamily="18" charset="0"/>
              </a:rPr>
              <a:t>祖、父、子形成</a:t>
            </a:r>
            <a:r>
              <a:rPr lang="en-US" altLang="zh-CN" sz="2800" b="0" dirty="0">
                <a:ea typeface="华文楷体" panose="02010600040101010101" pitchFamily="2" charset="-122"/>
                <a:cs typeface="Times New Roman" panose="02020603050405020304" pitchFamily="18" charset="0"/>
              </a:rPr>
              <a:t>RL</a:t>
            </a:r>
            <a:r>
              <a:rPr lang="zh-CN" altLang="zh-CN" sz="2800" b="0" dirty="0">
                <a:ea typeface="华文楷体" panose="02010600040101010101" pitchFamily="2" charset="-122"/>
                <a:cs typeface="Times New Roman" panose="02020603050405020304" pitchFamily="18" charset="0"/>
              </a:rPr>
              <a:t>形态</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对其下臂进行一次向</a:t>
            </a:r>
            <a:r>
              <a:rPr lang="zh-CN" altLang="en-US" sz="2800" b="0" dirty="0">
                <a:ea typeface="华文楷体" panose="02010600040101010101" pitchFamily="2" charset="-122"/>
                <a:cs typeface="Times New Roman" panose="02020603050405020304" pitchFamily="18" charset="0"/>
              </a:rPr>
              <a:t>右</a:t>
            </a:r>
            <a:r>
              <a:rPr lang="zh-CN" altLang="zh-CN" sz="2800" b="0" dirty="0">
                <a:ea typeface="华文楷体" panose="02010600040101010101" pitchFamily="2" charset="-122"/>
                <a:cs typeface="Times New Roman" panose="02020603050405020304" pitchFamily="18" charset="0"/>
              </a:rPr>
              <a:t>下旋，变成</a:t>
            </a:r>
            <a:r>
              <a:rPr lang="en-US" altLang="zh-CN" sz="2800" b="0" dirty="0">
                <a:ea typeface="华文楷体" panose="02010600040101010101" pitchFamily="2" charset="-122"/>
                <a:cs typeface="Times New Roman" panose="02020603050405020304" pitchFamily="18" charset="0"/>
              </a:rPr>
              <a:t>RR</a:t>
            </a:r>
            <a:r>
              <a:rPr lang="zh-CN" altLang="zh-CN" sz="2800" b="0" dirty="0">
                <a:ea typeface="华文楷体" panose="02010600040101010101" pitchFamily="2" charset="-122"/>
                <a:cs typeface="Times New Roman" panose="02020603050405020304" pitchFamily="18" charset="0"/>
              </a:rPr>
              <a:t>型，然后按照</a:t>
            </a:r>
            <a:r>
              <a:rPr lang="en-US" altLang="zh-CN" sz="2800" b="0" dirty="0">
                <a:ea typeface="华文楷体" panose="02010600040101010101" pitchFamily="2" charset="-122"/>
                <a:cs typeface="Times New Roman" panose="02020603050405020304" pitchFamily="18" charset="0"/>
              </a:rPr>
              <a:t>RR</a:t>
            </a:r>
            <a:r>
              <a:rPr lang="zh-CN" altLang="zh-CN" sz="2800" b="0" dirty="0">
                <a:ea typeface="华文楷体" panose="02010600040101010101" pitchFamily="2" charset="-122"/>
                <a:cs typeface="Times New Roman" panose="02020603050405020304" pitchFamily="18" charset="0"/>
              </a:rPr>
              <a:t>型对其完成调整。</a:t>
            </a:r>
            <a:endParaRPr lang="en-US" altLang="zh-CN" sz="2800" b="0" dirty="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94803" y="3531496"/>
            <a:ext cx="5637973" cy="2512115"/>
          </a:xfrm>
          <a:prstGeom prst="rect">
            <a:avLst/>
          </a:prstGeom>
          <a:noFill/>
          <a:ln>
            <a:noFill/>
          </a:ln>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6257648" y="4241751"/>
            <a:ext cx="5841172" cy="2314204"/>
          </a:xfrm>
          <a:prstGeom prst="rect">
            <a:avLst/>
          </a:prstGeom>
          <a:noFill/>
          <a:ln>
            <a:noFill/>
          </a:ln>
        </p:spPr>
      </p:pic>
    </p:spTree>
    <p:extLst>
      <p:ext uri="{BB962C8B-B14F-4D97-AF65-F5344CB8AC3E}">
        <p14:creationId xmlns:p14="http://schemas.microsoft.com/office/powerpoint/2010/main" val="41389147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1362" y="773761"/>
            <a:ext cx="11162884" cy="617718"/>
          </a:xfrm>
        </p:spPr>
        <p:txBody>
          <a:bodyPr>
            <a:normAutofit lnSpcReduction="10000"/>
          </a:bodyPr>
          <a:lstStyle/>
          <a:p>
            <a:pPr marL="871538" indent="-514350">
              <a:buFont typeface="+mj-lt"/>
              <a:buAutoNum type="arabicPeriod" startAt="4"/>
            </a:pPr>
            <a:r>
              <a:rPr lang="zh-CN" altLang="zh-CN" sz="3200" b="0" dirty="0">
                <a:ea typeface="华文楷体" panose="02010600040101010101" pitchFamily="2" charset="-122"/>
                <a:cs typeface="Times New Roman" panose="02020603050405020304" pitchFamily="18" charset="0"/>
              </a:rPr>
              <a:t>祖、父、子形成</a:t>
            </a:r>
            <a:r>
              <a:rPr lang="en-US" altLang="zh-CN" sz="3200" b="0" dirty="0">
                <a:ea typeface="华文楷体" panose="02010600040101010101" pitchFamily="2" charset="-122"/>
                <a:cs typeface="Times New Roman" panose="02020603050405020304" pitchFamily="18" charset="0"/>
              </a:rPr>
              <a:t>LR</a:t>
            </a:r>
            <a:r>
              <a:rPr lang="zh-CN" altLang="zh-CN" sz="3200" b="0" dirty="0">
                <a:ea typeface="华文楷体" panose="02010600040101010101" pitchFamily="2" charset="-122"/>
                <a:cs typeface="Times New Roman" panose="02020603050405020304" pitchFamily="18" charset="0"/>
              </a:rPr>
              <a:t>形态</a:t>
            </a:r>
            <a:r>
              <a:rPr lang="zh-CN" altLang="en-US" sz="3200" b="0" dirty="0">
                <a:ea typeface="华文楷体" panose="02010600040101010101" pitchFamily="2" charset="-122"/>
                <a:cs typeface="Times New Roman" panose="02020603050405020304" pitchFamily="18" charset="0"/>
              </a:rPr>
              <a:t>示例（插入</a:t>
            </a:r>
            <a:r>
              <a:rPr lang="en-US" altLang="zh-CN" sz="3200" b="0" dirty="0">
                <a:ea typeface="华文楷体" panose="02010600040101010101" pitchFamily="2" charset="-122"/>
                <a:cs typeface="Times New Roman" panose="02020603050405020304" pitchFamily="18" charset="0"/>
              </a:rPr>
              <a:t>18</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0" y="1547881"/>
            <a:ext cx="4380395" cy="3461440"/>
          </a:xfrm>
          <a:prstGeom prst="rect">
            <a:avLst/>
          </a:prstGeom>
          <a:noFill/>
          <a:ln>
            <a:noFill/>
          </a:ln>
        </p:spPr>
      </p:pic>
      <p:pic>
        <p:nvPicPr>
          <p:cNvPr id="8" name="图片 7"/>
          <p:cNvPicPr/>
          <p:nvPr/>
        </p:nvPicPr>
        <p:blipFill>
          <a:blip r:embed="rId4">
            <a:extLst>
              <a:ext uri="{28A0092B-C50C-407E-A947-70E740481C1C}">
                <a14:useLocalDpi xmlns:a14="http://schemas.microsoft.com/office/drawing/2010/main" val="0"/>
              </a:ext>
            </a:extLst>
          </a:blip>
          <a:srcRect/>
          <a:stretch>
            <a:fillRect/>
          </a:stretch>
        </p:blipFill>
        <p:spPr bwMode="auto">
          <a:xfrm>
            <a:off x="5529194" y="1547881"/>
            <a:ext cx="5523120" cy="2388015"/>
          </a:xfrm>
          <a:prstGeom prst="rect">
            <a:avLst/>
          </a:prstGeom>
          <a:noFill/>
          <a:ln>
            <a:noFill/>
          </a:ln>
        </p:spPr>
      </p:pic>
      <p:pic>
        <p:nvPicPr>
          <p:cNvPr id="9" name="图片 8"/>
          <p:cNvPicPr/>
          <p:nvPr/>
        </p:nvPicPr>
        <p:blipFill>
          <a:blip r:embed="rId5">
            <a:extLst>
              <a:ext uri="{28A0092B-C50C-407E-A947-70E740481C1C}">
                <a14:useLocalDpi xmlns:a14="http://schemas.microsoft.com/office/drawing/2010/main" val="0"/>
              </a:ext>
            </a:extLst>
          </a:blip>
          <a:srcRect/>
          <a:stretch>
            <a:fillRect/>
          </a:stretch>
        </p:blipFill>
        <p:spPr bwMode="auto">
          <a:xfrm>
            <a:off x="5529193" y="4092297"/>
            <a:ext cx="5026163" cy="2268745"/>
          </a:xfrm>
          <a:prstGeom prst="rect">
            <a:avLst/>
          </a:prstGeom>
          <a:noFill/>
          <a:ln>
            <a:noFill/>
          </a:ln>
        </p:spPr>
      </p:pic>
    </p:spTree>
    <p:extLst>
      <p:ext uri="{BB962C8B-B14F-4D97-AF65-F5344CB8AC3E}">
        <p14:creationId xmlns:p14="http://schemas.microsoft.com/office/powerpoint/2010/main" val="419888263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1362" y="773761"/>
            <a:ext cx="11162884" cy="617718"/>
          </a:xfrm>
        </p:spPr>
        <p:txBody>
          <a:bodyPr>
            <a:normAutofit lnSpcReduction="10000"/>
          </a:bodyPr>
          <a:lstStyle/>
          <a:p>
            <a:pPr marL="871538" indent="-514350">
              <a:buFont typeface="+mj-lt"/>
              <a:buAutoNum type="arabicPeriod" startAt="4"/>
            </a:pPr>
            <a:r>
              <a:rPr lang="zh-CN" altLang="zh-CN" sz="3200" b="0" dirty="0">
                <a:ea typeface="华文楷体" panose="02010600040101010101" pitchFamily="2" charset="-122"/>
                <a:cs typeface="Times New Roman" panose="02020603050405020304" pitchFamily="18" charset="0"/>
              </a:rPr>
              <a:t>祖、父、子形成</a:t>
            </a:r>
            <a:r>
              <a:rPr lang="en-US" altLang="zh-CN" sz="3200" b="0" dirty="0">
                <a:ea typeface="华文楷体" panose="02010600040101010101" pitchFamily="2" charset="-122"/>
                <a:cs typeface="Times New Roman" panose="02020603050405020304" pitchFamily="18" charset="0"/>
              </a:rPr>
              <a:t>LR</a:t>
            </a:r>
            <a:r>
              <a:rPr lang="zh-CN" altLang="zh-CN" sz="3200" b="0" dirty="0">
                <a:ea typeface="华文楷体" panose="02010600040101010101" pitchFamily="2" charset="-122"/>
                <a:cs typeface="Times New Roman" panose="02020603050405020304" pitchFamily="18" charset="0"/>
              </a:rPr>
              <a:t>形态</a:t>
            </a:r>
            <a:r>
              <a:rPr lang="zh-CN" altLang="en-US" sz="3200" b="0" dirty="0">
                <a:ea typeface="华文楷体" panose="02010600040101010101" pitchFamily="2" charset="-122"/>
                <a:cs typeface="Times New Roman" panose="02020603050405020304" pitchFamily="18" charset="0"/>
              </a:rPr>
              <a:t>示例（插入</a:t>
            </a:r>
            <a:r>
              <a:rPr lang="en-US" altLang="zh-CN" sz="3200" b="0" dirty="0">
                <a:ea typeface="华文楷体" panose="02010600040101010101" pitchFamily="2" charset="-122"/>
                <a:cs typeface="Times New Roman" panose="02020603050405020304" pitchFamily="18" charset="0"/>
              </a:rPr>
              <a:t>18</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858341" y="1740935"/>
            <a:ext cx="5675520" cy="4162908"/>
          </a:xfrm>
          <a:prstGeom prst="rect">
            <a:avLst/>
          </a:prstGeom>
          <a:noFill/>
          <a:ln>
            <a:noFill/>
          </a:ln>
        </p:spPr>
      </p:pic>
    </p:spTree>
    <p:extLst>
      <p:ext uri="{BB962C8B-B14F-4D97-AF65-F5344CB8AC3E}">
        <p14:creationId xmlns:p14="http://schemas.microsoft.com/office/powerpoint/2010/main" val="42004688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748196" y="763822"/>
            <a:ext cx="11162884" cy="597839"/>
          </a:xfrm>
        </p:spPr>
        <p:txBody>
          <a:bodyPr>
            <a:normAutofit/>
          </a:bodyPr>
          <a:lstStyle/>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父有</a:t>
            </a:r>
            <a:r>
              <a:rPr lang="zh-CN" altLang="en-US" sz="2800" b="0" dirty="0">
                <a:latin typeface="华文楷体" panose="02010600040101010101" pitchFamily="2" charset="-122"/>
                <a:ea typeface="华文楷体" panose="02010600040101010101" pitchFamily="2" charset="-122"/>
              </a:rPr>
              <a:t>红</a:t>
            </a:r>
            <a:r>
              <a:rPr lang="zh-CN" altLang="zh-CN" sz="2800" b="0" dirty="0">
                <a:latin typeface="华文楷体" panose="02010600040101010101" pitchFamily="2" charset="-122"/>
                <a:ea typeface="华文楷体" panose="02010600040101010101" pitchFamily="2" charset="-122"/>
              </a:rPr>
              <a:t>兄弟</a:t>
            </a:r>
            <a:r>
              <a:rPr lang="zh-CN" altLang="en-US" sz="2800" b="0" dirty="0">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调整方法是：简单将祖和两子换色，即黑色下沉。</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077746" y="2047461"/>
            <a:ext cx="6648811" cy="3122378"/>
          </a:xfrm>
          <a:prstGeom prst="rect">
            <a:avLst/>
          </a:prstGeom>
          <a:noFill/>
          <a:ln>
            <a:noFill/>
          </a:ln>
        </p:spPr>
      </p:pic>
      <p:sp>
        <p:nvSpPr>
          <p:cNvPr id="3" name="文本框 2"/>
          <p:cNvSpPr txBox="1"/>
          <p:nvPr/>
        </p:nvSpPr>
        <p:spPr>
          <a:xfrm>
            <a:off x="1086126" y="5290624"/>
            <a:ext cx="9986065" cy="954107"/>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祖的父结点如果是黑色，调整结束。</a:t>
            </a:r>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祖的父结点如果是红色，出现新的连续红结点，继续向上调整。</a:t>
            </a:r>
          </a:p>
        </p:txBody>
      </p:sp>
    </p:spTree>
    <p:extLst>
      <p:ext uri="{BB962C8B-B14F-4D97-AF65-F5344CB8AC3E}">
        <p14:creationId xmlns:p14="http://schemas.microsoft.com/office/powerpoint/2010/main" val="8778813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97716" y="773761"/>
            <a:ext cx="11162884" cy="597839"/>
          </a:xfrm>
        </p:spPr>
        <p:txBody>
          <a:bodyPr>
            <a:normAutofit/>
          </a:bodyPr>
          <a:lstStyle/>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父有</a:t>
            </a:r>
            <a:r>
              <a:rPr lang="zh-CN" altLang="en-US" sz="2800" b="0" dirty="0">
                <a:ea typeface="华文楷体" panose="02010600040101010101" pitchFamily="2" charset="-122"/>
                <a:cs typeface="Times New Roman" panose="02020603050405020304" pitchFamily="18" charset="0"/>
              </a:rPr>
              <a:t>红</a:t>
            </a:r>
            <a:r>
              <a:rPr lang="zh-CN" altLang="zh-CN" sz="2800" b="0" dirty="0">
                <a:ea typeface="华文楷体" panose="02010600040101010101" pitchFamily="2" charset="-122"/>
                <a:cs typeface="Times New Roman" panose="02020603050405020304" pitchFamily="18" charset="0"/>
              </a:rPr>
              <a:t>兄弟</a:t>
            </a:r>
            <a:r>
              <a:rPr lang="zh-CN" altLang="en-US" sz="2800" b="0" dirty="0">
                <a:ea typeface="华文楷体" panose="02010600040101010101" pitchFamily="2" charset="-122"/>
                <a:cs typeface="Times New Roman" panose="02020603050405020304" pitchFamily="18" charset="0"/>
              </a:rPr>
              <a:t>示例</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（插入</a:t>
            </a:r>
            <a:r>
              <a:rPr lang="en-US" altLang="zh-CN" sz="2800" b="0" dirty="0">
                <a:ea typeface="华文楷体" panose="02010600040101010101" pitchFamily="2" charset="-122"/>
                <a:cs typeface="Times New Roman" panose="02020603050405020304" pitchFamily="18" charset="0"/>
              </a:rPr>
              <a:t>51</a:t>
            </a:r>
            <a:r>
              <a:rPr lang="zh-CN" altLang="en-US"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497716" y="1736255"/>
            <a:ext cx="4932861" cy="3869415"/>
          </a:xfrm>
          <a:prstGeom prst="rect">
            <a:avLst/>
          </a:prstGeom>
          <a:noFill/>
          <a:ln>
            <a:noFill/>
          </a:ln>
        </p:spPr>
      </p:pic>
      <p:pic>
        <p:nvPicPr>
          <p:cNvPr id="8" name="图片 7"/>
          <p:cNvPicPr/>
          <p:nvPr/>
        </p:nvPicPr>
        <p:blipFill>
          <a:blip r:embed="rId4">
            <a:extLst>
              <a:ext uri="{28A0092B-C50C-407E-A947-70E740481C1C}">
                <a14:useLocalDpi xmlns:a14="http://schemas.microsoft.com/office/drawing/2010/main" val="0"/>
              </a:ext>
            </a:extLst>
          </a:blip>
          <a:srcRect/>
          <a:stretch>
            <a:fillRect/>
          </a:stretch>
        </p:blipFill>
        <p:spPr bwMode="auto">
          <a:xfrm>
            <a:off x="5741228" y="2491629"/>
            <a:ext cx="5581442" cy="2756232"/>
          </a:xfrm>
          <a:prstGeom prst="rect">
            <a:avLst/>
          </a:prstGeom>
          <a:noFill/>
          <a:ln>
            <a:noFill/>
          </a:ln>
        </p:spPr>
      </p:pic>
    </p:spTree>
    <p:extLst>
      <p:ext uri="{BB962C8B-B14F-4D97-AF65-F5344CB8AC3E}">
        <p14:creationId xmlns:p14="http://schemas.microsoft.com/office/powerpoint/2010/main" val="2782794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97716" y="773761"/>
            <a:ext cx="11162884" cy="597839"/>
          </a:xfrm>
        </p:spPr>
        <p:txBody>
          <a:bodyPr>
            <a:normAutofit/>
          </a:bodyPr>
          <a:lstStyle/>
          <a:p>
            <a:pPr lvl="0">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父有</a:t>
            </a:r>
            <a:r>
              <a:rPr lang="zh-CN" altLang="en-US" sz="2800" b="0" dirty="0">
                <a:latin typeface="华文楷体" panose="02010600040101010101" pitchFamily="2" charset="-122"/>
                <a:ea typeface="华文楷体" panose="02010600040101010101" pitchFamily="2" charset="-122"/>
              </a:rPr>
              <a:t>红</a:t>
            </a:r>
            <a:r>
              <a:rPr lang="zh-CN" altLang="zh-CN" sz="2800" b="0" dirty="0">
                <a:latin typeface="华文楷体" panose="02010600040101010101" pitchFamily="2" charset="-122"/>
                <a:ea typeface="华文楷体" panose="02010600040101010101" pitchFamily="2" charset="-122"/>
              </a:rPr>
              <a:t>兄弟</a:t>
            </a:r>
            <a:r>
              <a:rPr lang="zh-CN" altLang="en-US" sz="2800" b="0" dirty="0">
                <a:latin typeface="华文楷体" panose="02010600040101010101" pitchFamily="2" charset="-122"/>
                <a:ea typeface="华文楷体" panose="02010600040101010101" pitchFamily="2" charset="-122"/>
              </a:rPr>
              <a:t>示例</a:t>
            </a:r>
            <a:r>
              <a:rPr lang="en-US" altLang="zh-CN" sz="2800" b="0" dirty="0">
                <a:latin typeface="华文楷体" panose="02010600040101010101" pitchFamily="2" charset="-122"/>
                <a:ea typeface="华文楷体" panose="02010600040101010101" pitchFamily="2" charset="-122"/>
              </a:rPr>
              <a:t>1</a:t>
            </a:r>
            <a:r>
              <a:rPr lang="zh-CN" altLang="en-US" sz="2800" b="0" dirty="0">
                <a:latin typeface="华文楷体" panose="02010600040101010101" pitchFamily="2" charset="-122"/>
                <a:ea typeface="华文楷体" panose="02010600040101010101" pitchFamily="2" charset="-122"/>
              </a:rPr>
              <a:t>（插入</a:t>
            </a:r>
            <a:r>
              <a:rPr lang="en-US" altLang="zh-CN" sz="2800" b="0" dirty="0">
                <a:latin typeface="华文楷体" panose="02010600040101010101" pitchFamily="2" charset="-122"/>
                <a:ea typeface="华文楷体" panose="02010600040101010101" pitchFamily="2" charset="-122"/>
              </a:rPr>
              <a:t>51</a:t>
            </a:r>
            <a:r>
              <a:rPr lang="zh-CN" altLang="en-US" sz="2800" b="0" dirty="0">
                <a:latin typeface="华文楷体" panose="02010600040101010101" pitchFamily="2" charset="-122"/>
                <a:ea typeface="华文楷体" panose="02010600040101010101" pitchFamily="2" charset="-122"/>
              </a:rPr>
              <a:t>）：</a:t>
            </a:r>
            <a:endParaRPr lang="zh-CN" altLang="zh-CN" sz="2800" b="0" dirty="0">
              <a:latin typeface="华文楷体" panose="02010600040101010101" pitchFamily="2" charset="-122"/>
              <a:ea typeface="华文楷体" panose="02010600040101010101" pitchFamily="2" charset="-122"/>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292638" y="1650227"/>
            <a:ext cx="4378753" cy="4134348"/>
          </a:xfrm>
          <a:prstGeom prst="rect">
            <a:avLst/>
          </a:prstGeom>
          <a:noFill/>
          <a:ln>
            <a:noFill/>
          </a:ln>
        </p:spPr>
      </p:pic>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4850296" y="1953322"/>
            <a:ext cx="6997147" cy="3513200"/>
          </a:xfrm>
          <a:prstGeom prst="rect">
            <a:avLst/>
          </a:prstGeom>
          <a:noFill/>
          <a:ln>
            <a:noFill/>
          </a:ln>
        </p:spPr>
      </p:pic>
    </p:spTree>
    <p:extLst>
      <p:ext uri="{BB962C8B-B14F-4D97-AF65-F5344CB8AC3E}">
        <p14:creationId xmlns:p14="http://schemas.microsoft.com/office/powerpoint/2010/main" val="30230237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97716" y="773761"/>
            <a:ext cx="11162884" cy="597839"/>
          </a:xfrm>
        </p:spPr>
        <p:txBody>
          <a:bodyPr>
            <a:normAutofit/>
          </a:bodyPr>
          <a:lstStyle/>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父有</a:t>
            </a:r>
            <a:r>
              <a:rPr lang="zh-CN" altLang="en-US" sz="2800" b="0" dirty="0">
                <a:ea typeface="华文楷体" panose="02010600040101010101" pitchFamily="2" charset="-122"/>
                <a:cs typeface="Times New Roman" panose="02020603050405020304" pitchFamily="18" charset="0"/>
              </a:rPr>
              <a:t>红</a:t>
            </a:r>
            <a:r>
              <a:rPr lang="zh-CN" altLang="zh-CN" sz="2800" b="0" dirty="0">
                <a:ea typeface="华文楷体" panose="02010600040101010101" pitchFamily="2" charset="-122"/>
                <a:cs typeface="Times New Roman" panose="02020603050405020304" pitchFamily="18" charset="0"/>
              </a:rPr>
              <a:t>兄弟</a:t>
            </a:r>
            <a:r>
              <a:rPr lang="zh-CN" altLang="en-US" sz="2800" b="0" dirty="0">
                <a:ea typeface="华文楷体" panose="02010600040101010101" pitchFamily="2" charset="-122"/>
                <a:cs typeface="Times New Roman" panose="02020603050405020304" pitchFamily="18" charset="0"/>
              </a:rPr>
              <a:t>示例</a:t>
            </a:r>
            <a:r>
              <a:rPr lang="en-US" altLang="zh-CN" sz="2800" b="0" dirty="0">
                <a:ea typeface="华文楷体" panose="02010600040101010101" pitchFamily="2" charset="-122"/>
                <a:cs typeface="Times New Roman" panose="02020603050405020304" pitchFamily="18" charset="0"/>
              </a:rPr>
              <a:t>1</a:t>
            </a:r>
            <a:r>
              <a:rPr lang="zh-CN" altLang="en-US" sz="2800" b="0" dirty="0">
                <a:ea typeface="华文楷体" panose="02010600040101010101" pitchFamily="2" charset="-122"/>
                <a:cs typeface="Times New Roman" panose="02020603050405020304" pitchFamily="18" charset="0"/>
              </a:rPr>
              <a:t>（插入</a:t>
            </a:r>
            <a:r>
              <a:rPr lang="en-US" altLang="zh-CN" sz="2800" b="0" dirty="0">
                <a:ea typeface="华文楷体" panose="02010600040101010101" pitchFamily="2" charset="-122"/>
                <a:cs typeface="Times New Roman" panose="02020603050405020304" pitchFamily="18" charset="0"/>
              </a:rPr>
              <a:t>51</a:t>
            </a:r>
            <a:r>
              <a:rPr lang="zh-CN" altLang="en-US"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704147" y="1778042"/>
            <a:ext cx="4883262" cy="4384219"/>
          </a:xfrm>
          <a:prstGeom prst="rect">
            <a:avLst/>
          </a:prstGeom>
          <a:noFill/>
          <a:ln>
            <a:noFill/>
          </a:ln>
        </p:spPr>
      </p:pic>
    </p:spTree>
    <p:extLst>
      <p:ext uri="{BB962C8B-B14F-4D97-AF65-F5344CB8AC3E}">
        <p14:creationId xmlns:p14="http://schemas.microsoft.com/office/powerpoint/2010/main" val="11728900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97716" y="773761"/>
            <a:ext cx="11162884" cy="597839"/>
          </a:xfrm>
        </p:spPr>
        <p:txBody>
          <a:bodyPr>
            <a:normAutofit/>
          </a:bodyPr>
          <a:lstStyle/>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父有</a:t>
            </a:r>
            <a:r>
              <a:rPr lang="zh-CN" altLang="en-US" sz="2800" b="0" dirty="0">
                <a:ea typeface="华文楷体" panose="02010600040101010101" pitchFamily="2" charset="-122"/>
                <a:cs typeface="Times New Roman" panose="02020603050405020304" pitchFamily="18" charset="0"/>
              </a:rPr>
              <a:t>红</a:t>
            </a:r>
            <a:r>
              <a:rPr lang="zh-CN" altLang="zh-CN" sz="2800" b="0" dirty="0">
                <a:ea typeface="华文楷体" panose="02010600040101010101" pitchFamily="2" charset="-122"/>
                <a:cs typeface="Times New Roman" panose="02020603050405020304" pitchFamily="18" charset="0"/>
              </a:rPr>
              <a:t>兄弟</a:t>
            </a:r>
            <a:r>
              <a:rPr lang="zh-CN" altLang="en-US" sz="2800" b="0" dirty="0">
                <a:ea typeface="华文楷体" panose="02010600040101010101" pitchFamily="2" charset="-122"/>
                <a:cs typeface="Times New Roman" panose="02020603050405020304" pitchFamily="18" charset="0"/>
              </a:rPr>
              <a:t>示例</a:t>
            </a:r>
            <a:r>
              <a:rPr lang="en-US" altLang="zh-CN" sz="2800" b="0" dirty="0">
                <a:ea typeface="华文楷体" panose="02010600040101010101" pitchFamily="2" charset="-122"/>
                <a:cs typeface="Times New Roman" panose="02020603050405020304" pitchFamily="18" charset="0"/>
              </a:rPr>
              <a:t>2</a:t>
            </a:r>
            <a:r>
              <a:rPr lang="zh-CN" altLang="en-US" sz="2800" b="0" dirty="0">
                <a:ea typeface="华文楷体" panose="02010600040101010101" pitchFamily="2" charset="-122"/>
                <a:cs typeface="Times New Roman" panose="02020603050405020304" pitchFamily="18" charset="0"/>
              </a:rPr>
              <a:t>（插入</a:t>
            </a:r>
            <a:r>
              <a:rPr lang="en-US" altLang="zh-CN" sz="2800" b="0" dirty="0">
                <a:ea typeface="华文楷体" panose="02010600040101010101" pitchFamily="2" charset="-122"/>
                <a:cs typeface="Times New Roman" panose="02020603050405020304" pitchFamily="18" charset="0"/>
              </a:rPr>
              <a:t>51</a:t>
            </a:r>
            <a:r>
              <a:rPr lang="zh-CN" altLang="en-US"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535318" y="1941704"/>
            <a:ext cx="8542959" cy="4379582"/>
          </a:xfrm>
          <a:prstGeom prst="rect">
            <a:avLst/>
          </a:prstGeom>
          <a:noFill/>
          <a:ln>
            <a:noFill/>
          </a:ln>
        </p:spPr>
      </p:pic>
    </p:spTree>
    <p:extLst>
      <p:ext uri="{BB962C8B-B14F-4D97-AF65-F5344CB8AC3E}">
        <p14:creationId xmlns:p14="http://schemas.microsoft.com/office/powerpoint/2010/main" val="3797517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折半查找算法实现</a:t>
            </a:r>
          </a:p>
        </p:txBody>
      </p:sp>
      <p:sp>
        <p:nvSpPr>
          <p:cNvPr id="3" name="矩形 2"/>
          <p:cNvSpPr/>
          <p:nvPr/>
        </p:nvSpPr>
        <p:spPr>
          <a:xfrm>
            <a:off x="341460" y="1346990"/>
            <a:ext cx="11704767" cy="5262979"/>
          </a:xfrm>
          <a:prstGeom prst="rect">
            <a:avLst/>
          </a:prstGeom>
        </p:spPr>
        <p:txBody>
          <a:bodyPr wrap="square">
            <a:spAutoFit/>
          </a:bodyPr>
          <a:lstStyle/>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折半查找</a:t>
            </a: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mid, low, high;      low=1; high=</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len</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while (low&lt;=high)</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  mid =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low+high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)/2;</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if (x==data[mid]) break; //</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查找成功</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if (x&lt;data[mid]) high = mid -1;  //x</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小于中间位置元素</a:t>
            </a: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else  low = mid +1;    //x</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大于中间位置元素</a:t>
            </a: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if (low&lt;=high) return mid;</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return 0;    }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174944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97716" y="773761"/>
            <a:ext cx="11162884" cy="597839"/>
          </a:xfrm>
        </p:spPr>
        <p:txBody>
          <a:bodyPr>
            <a:normAutofit/>
          </a:bodyPr>
          <a:lstStyle/>
          <a:p>
            <a:pPr lvl="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父有</a:t>
            </a:r>
            <a:r>
              <a:rPr lang="zh-CN" altLang="en-US" sz="2800" b="0" dirty="0">
                <a:ea typeface="华文楷体" panose="02010600040101010101" pitchFamily="2" charset="-122"/>
                <a:cs typeface="Times New Roman" panose="02020603050405020304" pitchFamily="18" charset="0"/>
              </a:rPr>
              <a:t>红</a:t>
            </a:r>
            <a:r>
              <a:rPr lang="zh-CN" altLang="zh-CN" sz="2800" b="0" dirty="0">
                <a:ea typeface="华文楷体" panose="02010600040101010101" pitchFamily="2" charset="-122"/>
                <a:cs typeface="Times New Roman" panose="02020603050405020304" pitchFamily="18" charset="0"/>
              </a:rPr>
              <a:t>兄弟</a:t>
            </a:r>
            <a:r>
              <a:rPr lang="zh-CN" altLang="en-US" sz="2800" b="0" dirty="0">
                <a:ea typeface="华文楷体" panose="02010600040101010101" pitchFamily="2" charset="-122"/>
                <a:cs typeface="Times New Roman" panose="02020603050405020304" pitchFamily="18" charset="0"/>
              </a:rPr>
              <a:t>示例</a:t>
            </a:r>
            <a:r>
              <a:rPr lang="en-US" altLang="zh-CN" sz="2800" b="0" dirty="0">
                <a:ea typeface="华文楷体" panose="02010600040101010101" pitchFamily="2" charset="-122"/>
                <a:cs typeface="Times New Roman" panose="02020603050405020304" pitchFamily="18" charset="0"/>
              </a:rPr>
              <a:t>2</a:t>
            </a:r>
            <a:r>
              <a:rPr lang="zh-CN" altLang="en-US" sz="2800" b="0" dirty="0">
                <a:ea typeface="华文楷体" panose="02010600040101010101" pitchFamily="2" charset="-122"/>
                <a:cs typeface="Times New Roman" panose="02020603050405020304" pitchFamily="18" charset="0"/>
              </a:rPr>
              <a:t>（插入</a:t>
            </a:r>
            <a:r>
              <a:rPr lang="en-US" altLang="zh-CN" sz="2800" b="0" dirty="0">
                <a:ea typeface="华文楷体" panose="02010600040101010101" pitchFamily="2" charset="-122"/>
                <a:cs typeface="Times New Roman" panose="02020603050405020304" pitchFamily="18" charset="0"/>
              </a:rPr>
              <a:t>51</a:t>
            </a:r>
            <a:r>
              <a:rPr lang="zh-CN" altLang="en-US" sz="2800" b="0" dirty="0">
                <a:ea typeface="华文楷体" panose="02010600040101010101" pitchFamily="2" charset="-122"/>
                <a:cs typeface="Times New Roman" panose="02020603050405020304" pitchFamily="18" charset="0"/>
              </a:rPr>
              <a:t>）：</a:t>
            </a:r>
            <a:endParaRPr lang="zh-CN" altLang="zh-CN" sz="2800" b="0" dirty="0">
              <a:ea typeface="华文楷体" panose="02010600040101010101" pitchFamily="2" charset="-122"/>
              <a:cs typeface="Times New Roman" panose="02020603050405020304" pitchFamily="18" charset="0"/>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895647" y="1723609"/>
            <a:ext cx="8367022" cy="4140477"/>
          </a:xfrm>
          <a:prstGeom prst="rect">
            <a:avLst/>
          </a:prstGeom>
          <a:noFill/>
          <a:ln>
            <a:noFill/>
          </a:ln>
        </p:spPr>
      </p:pic>
      <p:sp>
        <p:nvSpPr>
          <p:cNvPr id="2" name="椭圆 1"/>
          <p:cNvSpPr/>
          <p:nvPr/>
        </p:nvSpPr>
        <p:spPr>
          <a:xfrm>
            <a:off x="11660600" y="6415088"/>
            <a:ext cx="183738"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413961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红黑树定义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红黑树插入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红黑树删除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红黑树：</a:t>
            </a:r>
          </a:p>
        </p:txBody>
      </p:sp>
    </p:spTree>
    <p:extLst>
      <p:ext uri="{BB962C8B-B14F-4D97-AF65-F5344CB8AC3E}">
        <p14:creationId xmlns:p14="http://schemas.microsoft.com/office/powerpoint/2010/main" val="37433003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88160"/>
            <a:ext cx="11162884" cy="4414466"/>
          </a:xfrm>
        </p:spPr>
        <p:txBody>
          <a:bodyPr>
            <a:normAutofit/>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删除可以归为</a:t>
            </a:r>
            <a:r>
              <a:rPr lang="zh-CN" altLang="en-US" sz="3200" b="0" dirty="0">
                <a:latin typeface="华文楷体" panose="02010600040101010101" pitchFamily="2" charset="-122"/>
                <a:ea typeface="华文楷体" panose="02010600040101010101" pitchFamily="2" charset="-122"/>
              </a:rPr>
              <a:t>：</a:t>
            </a:r>
            <a:r>
              <a:rPr lang="zh-CN" altLang="zh-CN" sz="3200" b="0" dirty="0">
                <a:latin typeface="华文楷体" panose="02010600040101010101" pitchFamily="2" charset="-122"/>
                <a:ea typeface="华文楷体" panose="02010600040101010101" pitchFamily="2" charset="-122"/>
              </a:rPr>
              <a:t>删除叶子结点、只有一个孩子的结点和有两个孩子的结点三种情况。</a:t>
            </a:r>
            <a:endParaRPr lang="en-US" altLang="zh-CN" sz="3200" b="0" dirty="0">
              <a:latin typeface="华文楷体" panose="02010600040101010101" pitchFamily="2" charset="-122"/>
              <a:ea typeface="华文楷体" panose="02010600040101010101" pitchFamily="2" charset="-122"/>
            </a:endParaRPr>
          </a:p>
          <a:p>
            <a:pPr marL="258763" indent="0">
              <a:buNone/>
            </a:pPr>
            <a:r>
              <a:rPr lang="zh-CN" altLang="zh-CN" sz="3200" b="0" dirty="0">
                <a:latin typeface="华文楷体" panose="02010600040101010101" pitchFamily="2" charset="-122"/>
                <a:ea typeface="华文楷体" panose="02010600040101010101" pitchFamily="2" charset="-122"/>
              </a:rPr>
              <a:t>有两个孩子的结点删除时，可以先找替身结点，和替身结点交换元素的值，然后再删除替身结点。替身结点最多只有一个孩子，因此最终只需要考虑</a:t>
            </a:r>
            <a:r>
              <a:rPr lang="zh-CN" altLang="zh-CN" sz="3200" dirty="0">
                <a:latin typeface="华文楷体" panose="02010600040101010101" pitchFamily="2" charset="-122"/>
                <a:ea typeface="华文楷体" panose="02010600040101010101" pitchFamily="2" charset="-122"/>
              </a:rPr>
              <a:t>删除叶子</a:t>
            </a:r>
            <a:r>
              <a:rPr lang="zh-CN" altLang="zh-CN" sz="3200" b="0" dirty="0">
                <a:latin typeface="华文楷体" panose="02010600040101010101" pitchFamily="2" charset="-122"/>
                <a:ea typeface="华文楷体" panose="02010600040101010101" pitchFamily="2" charset="-122"/>
              </a:rPr>
              <a:t>和</a:t>
            </a:r>
            <a:r>
              <a:rPr lang="zh-CN" altLang="zh-CN" sz="3200" dirty="0">
                <a:latin typeface="华文楷体" panose="02010600040101010101" pitchFamily="2" charset="-122"/>
                <a:ea typeface="华文楷体" panose="02010600040101010101" pitchFamily="2" charset="-122"/>
              </a:rPr>
              <a:t>删除只有一个孩子的结点</a:t>
            </a:r>
            <a:r>
              <a:rPr lang="zh-CN" altLang="zh-CN" sz="3200" b="0" dirty="0">
                <a:latin typeface="华文楷体" panose="02010600040101010101" pitchFamily="2" charset="-122"/>
                <a:ea typeface="华文楷体" panose="02010600040101010101" pitchFamily="2" charset="-122"/>
              </a:rPr>
              <a:t>两种情况。</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红黑树的删除</a:t>
            </a:r>
          </a:p>
        </p:txBody>
      </p:sp>
    </p:spTree>
    <p:extLst>
      <p:ext uri="{BB962C8B-B14F-4D97-AF65-F5344CB8AC3E}">
        <p14:creationId xmlns:p14="http://schemas.microsoft.com/office/powerpoint/2010/main" val="18143200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88160"/>
            <a:ext cx="11162884" cy="1810414"/>
          </a:xfrm>
        </p:spPr>
        <p:txBody>
          <a:bodyPr>
            <a:normAutofit/>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它只可能是黑结点，唯一的孩子只可能是红结点，且该红结点是叶子结点。处理时，用这个红孩子结点替代待删除结点的位置和颜色即可。</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删除只有一个孩子的结点</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41460" y="3839744"/>
            <a:ext cx="4817856" cy="2149281"/>
          </a:xfrm>
          <a:prstGeom prst="rect">
            <a:avLst/>
          </a:prstGeom>
          <a:noFill/>
          <a:ln>
            <a:noFill/>
          </a:ln>
        </p:spPr>
      </p:pic>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6138517" y="3558209"/>
            <a:ext cx="4675258" cy="2430816"/>
          </a:xfrm>
          <a:prstGeom prst="rect">
            <a:avLst/>
          </a:prstGeom>
          <a:noFill/>
          <a:ln>
            <a:noFill/>
          </a:ln>
        </p:spPr>
      </p:pic>
    </p:spTree>
    <p:extLst>
      <p:ext uri="{BB962C8B-B14F-4D97-AF65-F5344CB8AC3E}">
        <p14:creationId xmlns:p14="http://schemas.microsoft.com/office/powerpoint/2010/main" val="11876277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88159"/>
            <a:ext cx="11162884" cy="4295197"/>
          </a:xfrm>
        </p:spPr>
        <p:txBody>
          <a:bodyPr>
            <a:noAutofit/>
          </a:bodyPr>
          <a:lstStyle/>
          <a:p>
            <a:pPr marL="0" lvl="0" indent="0">
              <a:buNone/>
            </a:pPr>
            <a:r>
              <a:rPr lang="zh-CN" altLang="zh-CN" sz="3200" b="0" dirty="0">
                <a:latin typeface="华文楷体" panose="02010600040101010101" pitchFamily="2" charset="-122"/>
                <a:ea typeface="华文楷体" panose="02010600040101010101" pitchFamily="2" charset="-122"/>
              </a:rPr>
              <a:t>当</a:t>
            </a:r>
            <a:r>
              <a:rPr lang="zh-CN" altLang="zh-CN" sz="3200" dirty="0">
                <a:latin typeface="华文楷体" panose="02010600040101010101" pitchFamily="2" charset="-122"/>
                <a:ea typeface="华文楷体" panose="02010600040101010101" pitchFamily="2" charset="-122"/>
              </a:rPr>
              <a:t>叶子是红结点</a:t>
            </a:r>
            <a:r>
              <a:rPr lang="zh-CN" altLang="zh-CN" sz="3200" b="0" dirty="0">
                <a:latin typeface="华文楷体" panose="02010600040101010101" pitchFamily="2" charset="-122"/>
                <a:ea typeface="华文楷体" panose="02010600040101010101" pitchFamily="2" charset="-122"/>
              </a:rPr>
              <a:t>时：直接删除，不破坏原来的红黑树条件，仍是一棵红黑树。</a:t>
            </a:r>
            <a:endParaRPr lang="en-US" altLang="zh-CN" sz="3200" b="0" dirty="0">
              <a:latin typeface="华文楷体" panose="02010600040101010101" pitchFamily="2" charset="-122"/>
              <a:ea typeface="华文楷体" panose="02010600040101010101" pitchFamily="2" charset="-122"/>
            </a:endParaRPr>
          </a:p>
          <a:p>
            <a:pPr marL="0" lvl="0" indent="0">
              <a:buNone/>
            </a:pPr>
            <a:endParaRPr lang="zh-CN"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a:t>
            </a:r>
            <a:r>
              <a:rPr lang="zh-CN" altLang="zh-CN" sz="3200" dirty="0">
                <a:latin typeface="华文楷体" panose="02010600040101010101" pitchFamily="2" charset="-122"/>
                <a:ea typeface="华文楷体" panose="02010600040101010101" pitchFamily="2" charset="-122"/>
              </a:rPr>
              <a:t>叶子是黑结点</a:t>
            </a:r>
            <a:r>
              <a:rPr lang="zh-CN" altLang="zh-CN" sz="3200" b="0" dirty="0">
                <a:latin typeface="华文楷体" panose="02010600040101010101" pitchFamily="2" charset="-122"/>
                <a:ea typeface="华文楷体" panose="02010600040101010101" pitchFamily="2" charset="-122"/>
              </a:rPr>
              <a:t>时：删除了黑叶子结点，途经该黑叶子到各个空链域的路径上黑结点个数都少了</a:t>
            </a:r>
            <a:r>
              <a:rPr lang="en-US" altLang="zh-CN" sz="3200" b="0" dirty="0">
                <a:latin typeface="华文楷体" panose="02010600040101010101" pitchFamily="2" charset="-122"/>
                <a:ea typeface="华文楷体" panose="02010600040101010101" pitchFamily="2" charset="-122"/>
              </a:rPr>
              <a:t>1</a:t>
            </a:r>
            <a:r>
              <a:rPr lang="zh-CN" altLang="zh-CN" sz="3200" b="0" dirty="0">
                <a:latin typeface="华文楷体" panose="02010600040101010101" pitchFamily="2" charset="-122"/>
                <a:ea typeface="华文楷体" panose="02010600040101010101" pitchFamily="2" charset="-122"/>
              </a:rPr>
              <a:t>个，破化了红黑树的条件，冲突产生了。</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删除叶子结点</a:t>
            </a:r>
          </a:p>
        </p:txBody>
      </p:sp>
    </p:spTree>
    <p:extLst>
      <p:ext uri="{BB962C8B-B14F-4D97-AF65-F5344CB8AC3E}">
        <p14:creationId xmlns:p14="http://schemas.microsoft.com/office/powerpoint/2010/main" val="3106780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删除黑叶子结点冲突示例</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682885" y="1746934"/>
            <a:ext cx="8428123" cy="4482416"/>
          </a:xfrm>
          <a:prstGeom prst="rect">
            <a:avLst/>
          </a:prstGeom>
          <a:noFill/>
          <a:ln>
            <a:noFill/>
          </a:ln>
        </p:spPr>
      </p:pic>
    </p:spTree>
    <p:extLst>
      <p:ext uri="{BB962C8B-B14F-4D97-AF65-F5344CB8AC3E}">
        <p14:creationId xmlns:p14="http://schemas.microsoft.com/office/powerpoint/2010/main" val="10027999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5173080"/>
          </a:xfrm>
        </p:spPr>
        <p:txBody>
          <a:bodyPr>
            <a:noAutofit/>
          </a:bodyPr>
          <a:lstStyle/>
          <a:p>
            <a:pPr marL="0" indent="0">
              <a:buNone/>
            </a:pPr>
            <a:r>
              <a:rPr lang="zh-CN" altLang="zh-CN" sz="3200" b="0" dirty="0">
                <a:latin typeface="华文楷体" panose="02010600040101010101" pitchFamily="2" charset="-122"/>
                <a:ea typeface="华文楷体" panose="02010600040101010101" pitchFamily="2" charset="-122"/>
              </a:rPr>
              <a:t>删除黑叶子后产生的冲突处理起来比较复杂，要看删除结点的</a:t>
            </a:r>
            <a:r>
              <a:rPr lang="zh-CN" altLang="zh-CN" sz="3200" dirty="0">
                <a:latin typeface="华文楷体" panose="02010600040101010101" pitchFamily="2" charset="-122"/>
                <a:ea typeface="华文楷体" panose="02010600040101010101" pitchFamily="2" charset="-122"/>
              </a:rPr>
              <a:t>兄结点情况</a:t>
            </a:r>
            <a:r>
              <a:rPr lang="zh-CN" altLang="zh-CN" sz="3200" b="0" dirty="0">
                <a:latin typeface="华文楷体" panose="02010600040101010101" pitchFamily="2" charset="-122"/>
                <a:ea typeface="华文楷体" panose="02010600040101010101" pitchFamily="2" charset="-122"/>
              </a:rPr>
              <a:t>。设删除结点为待调整结点</a:t>
            </a:r>
            <a:r>
              <a:rPr lang="en-US" altLang="zh-CN" sz="320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的兄弟结点设为</a:t>
            </a:r>
            <a:r>
              <a:rPr lang="en-US" altLang="zh-CN" sz="3200" dirty="0">
                <a:latin typeface="华文楷体" panose="02010600040101010101" pitchFamily="2" charset="-122"/>
                <a:ea typeface="华文楷体" panose="02010600040101010101" pitchFamily="2" charset="-122"/>
              </a:rPr>
              <a:t>B</a:t>
            </a:r>
            <a:r>
              <a:rPr lang="zh-CN" altLang="zh-CN" sz="3200" b="0" dirty="0">
                <a:latin typeface="华文楷体" panose="02010600040101010101" pitchFamily="2" charset="-122"/>
                <a:ea typeface="华文楷体" panose="02010600040101010101" pitchFamily="2" charset="-122"/>
              </a:rPr>
              <a:t>，</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的父结点设为</a:t>
            </a:r>
            <a:r>
              <a:rPr lang="en-US" altLang="zh-CN" sz="3200" dirty="0">
                <a:latin typeface="华文楷体" panose="02010600040101010101" pitchFamily="2" charset="-122"/>
                <a:ea typeface="华文楷体" panose="02010600040101010101" pitchFamily="2" charset="-122"/>
              </a:rPr>
              <a:t>P</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b="0" dirty="0">
                <a:latin typeface="华文楷体" panose="02010600040101010101" pitchFamily="2" charset="-122"/>
                <a:ea typeface="华文楷体" panose="02010600040101010101" pitchFamily="2" charset="-122"/>
              </a:rPr>
              <a:t>按照</a:t>
            </a:r>
            <a:r>
              <a:rPr lang="zh-CN" altLang="en-US" sz="3200" dirty="0">
                <a:latin typeface="华文楷体" panose="02010600040101010101" pitchFamily="2" charset="-122"/>
                <a:ea typeface="华文楷体" panose="02010600040101010101" pitchFamily="2" charset="-122"/>
              </a:rPr>
              <a:t>兄结点</a:t>
            </a:r>
            <a:r>
              <a:rPr lang="zh-CN" altLang="en-US" sz="3200" b="0" dirty="0">
                <a:latin typeface="华文楷体" panose="02010600040101010101" pitchFamily="2" charset="-122"/>
                <a:ea typeface="华文楷体" panose="02010600040101010101" pitchFamily="2" charset="-122"/>
              </a:rPr>
              <a:t>分为：</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b="0" dirty="0">
                <a:latin typeface="华文楷体" panose="02010600040101010101" pitchFamily="2" charset="-122"/>
                <a:ea typeface="华文楷体" panose="02010600040101010101" pitchFamily="2" charset="-122"/>
              </a:rPr>
              <a:t>（一）兄黑 </a:t>
            </a: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a:t>
            </a:r>
            <a:r>
              <a:rPr lang="en-US" altLang="zh-CN" sz="3200" b="0" dirty="0">
                <a:latin typeface="华文楷体" panose="02010600040101010101" pitchFamily="2" charset="-122"/>
                <a:ea typeface="华文楷体" panose="02010600040101010101" pitchFamily="2" charset="-122"/>
              </a:rPr>
              <a:t>a. </a:t>
            </a:r>
            <a:r>
              <a:rPr lang="zh-CN" altLang="en-US" sz="3200" b="0" dirty="0">
                <a:latin typeface="华文楷体" panose="02010600040101010101" pitchFamily="2" charset="-122"/>
                <a:ea typeface="华文楷体" panose="02010600040101010101" pitchFamily="2" charset="-122"/>
              </a:rPr>
              <a:t>兄无子</a:t>
            </a:r>
            <a:r>
              <a:rPr lang="en-US" altLang="zh-CN" sz="3200" b="0" dirty="0">
                <a:latin typeface="华文楷体" panose="02010600040101010101" pitchFamily="2" charset="-122"/>
                <a:ea typeface="华文楷体" panose="02010600040101010101" pitchFamily="2" charset="-122"/>
              </a:rPr>
              <a:t>    b.</a:t>
            </a:r>
            <a:r>
              <a:rPr lang="zh-CN" altLang="en-US" sz="3200" b="0" dirty="0">
                <a:latin typeface="华文楷体" panose="02010600040101010101" pitchFamily="2" charset="-122"/>
                <a:ea typeface="华文楷体" panose="02010600040101010101" pitchFamily="2" charset="-122"/>
              </a:rPr>
              <a:t>兄有一子</a:t>
            </a:r>
            <a:r>
              <a:rPr lang="en-US" altLang="zh-CN" sz="3200" b="0" dirty="0">
                <a:latin typeface="华文楷体" panose="02010600040101010101" pitchFamily="2" charset="-122"/>
                <a:ea typeface="华文楷体" panose="02010600040101010101" pitchFamily="2" charset="-122"/>
              </a:rPr>
              <a:t>      c.</a:t>
            </a:r>
            <a:r>
              <a:rPr lang="zh-CN" altLang="en-US" sz="3200" b="0" dirty="0">
                <a:latin typeface="华文楷体" panose="02010600040101010101" pitchFamily="2" charset="-122"/>
                <a:ea typeface="华文楷体" panose="02010600040101010101" pitchFamily="2" charset="-122"/>
              </a:rPr>
              <a:t>兄有两子）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b="0" dirty="0">
                <a:latin typeface="华文楷体" panose="02010600040101010101" pitchFamily="2" charset="-122"/>
                <a:ea typeface="华文楷体" panose="02010600040101010101" pitchFamily="2" charset="-122"/>
              </a:rPr>
              <a:t>（二）兄红</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删除黑叶子结点冲突示例</a:t>
            </a:r>
          </a:p>
        </p:txBody>
      </p:sp>
    </p:spTree>
    <p:extLst>
      <p:ext uri="{BB962C8B-B14F-4D97-AF65-F5344CB8AC3E}">
        <p14:creationId xmlns:p14="http://schemas.microsoft.com/office/powerpoint/2010/main" val="33870643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2012436"/>
          </a:xfrm>
        </p:spPr>
        <p:txBody>
          <a:bodyPr>
            <a:noAutofit/>
          </a:bodyPr>
          <a:lstStyle/>
          <a:p>
            <a:pPr marL="0" indent="0">
              <a:buNone/>
            </a:pPr>
            <a:r>
              <a:rPr lang="en-US" altLang="zh-CN" sz="3200" b="0" dirty="0">
                <a:latin typeface="华文楷体" panose="02010600040101010101" pitchFamily="2" charset="-122"/>
                <a:ea typeface="华文楷体" panose="02010600040101010101" pitchFamily="2" charset="-122"/>
              </a:rPr>
              <a:t>a. </a:t>
            </a:r>
            <a:r>
              <a:rPr lang="zh-CN" altLang="en-US" sz="3200" b="0" dirty="0">
                <a:latin typeface="华文楷体" panose="02010600040101010101" pitchFamily="2" charset="-122"/>
                <a:ea typeface="华文楷体" panose="02010600040101010101" pitchFamily="2" charset="-122"/>
              </a:rPr>
              <a:t>兄无子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dirty="0">
                <a:latin typeface="华文楷体" panose="02010600040101010101" pitchFamily="2" charset="-122"/>
                <a:ea typeface="华文楷体" panose="02010600040101010101" pitchFamily="2" charset="-122"/>
              </a:rPr>
              <a:t>处理方法：</a:t>
            </a:r>
            <a:r>
              <a:rPr lang="zh-CN" altLang="zh-CN" sz="3200" b="0" dirty="0">
                <a:latin typeface="华文楷体" panose="02010600040101010101" pitchFamily="2" charset="-122"/>
                <a:ea typeface="华文楷体" panose="02010600040101010101" pitchFamily="2" charset="-122"/>
              </a:rPr>
              <a:t>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后，兄变红、父变黑。</a:t>
            </a:r>
            <a:r>
              <a:rPr lang="zh-CN" altLang="en-US" sz="3200" b="0" dirty="0">
                <a:latin typeface="华文楷体" panose="02010600040101010101" pitchFamily="2" charset="-122"/>
                <a:ea typeface="华文楷体" panose="02010600040101010101" pitchFamily="2" charset="-122"/>
              </a:rPr>
              <a:t>如果原本父为红色，调整结束；如果原本父为黑色，继续向上调整。</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94197" y="3913731"/>
            <a:ext cx="4595245" cy="2288286"/>
          </a:xfrm>
          <a:prstGeom prst="rect">
            <a:avLst/>
          </a:prstGeom>
          <a:noFill/>
          <a:ln>
            <a:noFill/>
          </a:ln>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5896947" y="4095597"/>
            <a:ext cx="4698166" cy="2106420"/>
          </a:xfrm>
          <a:prstGeom prst="rect">
            <a:avLst/>
          </a:prstGeom>
          <a:noFill/>
          <a:ln>
            <a:noFill/>
          </a:ln>
        </p:spPr>
      </p:pic>
    </p:spTree>
    <p:extLst>
      <p:ext uri="{BB962C8B-B14F-4D97-AF65-F5344CB8AC3E}">
        <p14:creationId xmlns:p14="http://schemas.microsoft.com/office/powerpoint/2010/main" val="3160952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640836"/>
          </a:xfrm>
        </p:spPr>
        <p:txBody>
          <a:bodyPr>
            <a:noAutofit/>
          </a:bodyPr>
          <a:lstStyle/>
          <a:p>
            <a:pPr marL="0" indent="0">
              <a:buNone/>
            </a:pPr>
            <a:r>
              <a:rPr lang="en-US" altLang="zh-CN" sz="3200" b="0" dirty="0"/>
              <a:t>a. </a:t>
            </a:r>
            <a:r>
              <a:rPr lang="zh-CN" altLang="en-US" sz="3200" b="0" dirty="0">
                <a:latin typeface="华文楷体" panose="02010600040101010101" pitchFamily="2" charset="-122"/>
                <a:ea typeface="华文楷体" panose="02010600040101010101" pitchFamily="2" charset="-122"/>
              </a:rPr>
              <a:t>兄无子示例</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2269651" y="2562009"/>
            <a:ext cx="6039462" cy="3222565"/>
          </a:xfrm>
          <a:prstGeom prst="rect">
            <a:avLst/>
          </a:prstGeom>
          <a:noFill/>
          <a:ln>
            <a:noFill/>
          </a:ln>
        </p:spPr>
      </p:pic>
    </p:spTree>
    <p:extLst>
      <p:ext uri="{BB962C8B-B14F-4D97-AF65-F5344CB8AC3E}">
        <p14:creationId xmlns:p14="http://schemas.microsoft.com/office/powerpoint/2010/main" val="214054882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640836"/>
          </a:xfrm>
        </p:spPr>
        <p:txBody>
          <a:bodyPr>
            <a:noAutofit/>
          </a:bodyPr>
          <a:lstStyle/>
          <a:p>
            <a:pPr marL="0" indent="0">
              <a:buNone/>
            </a:pPr>
            <a:r>
              <a:rPr lang="en-US" altLang="zh-CN" sz="3200" b="0" dirty="0">
                <a:latin typeface="华文楷体" panose="02010600040101010101" pitchFamily="2" charset="-122"/>
                <a:ea typeface="华文楷体" panose="02010600040101010101" pitchFamily="2" charset="-122"/>
              </a:rPr>
              <a:t>a. </a:t>
            </a:r>
            <a:r>
              <a:rPr lang="zh-CN" altLang="en-US" sz="3200" b="0" dirty="0">
                <a:latin typeface="华文楷体" panose="02010600040101010101" pitchFamily="2" charset="-122"/>
                <a:ea typeface="华文楷体" panose="02010600040101010101" pitchFamily="2" charset="-122"/>
              </a:rPr>
              <a:t>兄无子示例</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598545" y="2562009"/>
            <a:ext cx="10879844" cy="3321956"/>
          </a:xfrm>
          <a:prstGeom prst="rect">
            <a:avLst/>
          </a:prstGeom>
          <a:noFill/>
          <a:ln>
            <a:noFill/>
          </a:ln>
        </p:spPr>
      </p:pic>
    </p:spTree>
    <p:extLst>
      <p:ext uri="{BB962C8B-B14F-4D97-AF65-F5344CB8AC3E}">
        <p14:creationId xmlns:p14="http://schemas.microsoft.com/office/powerpoint/2010/main" val="649782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577817"/>
                <a:ext cx="11432548" cy="5021766"/>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查找成功时，最少比较次数</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，最多是</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能折半的次数即</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2</m:t>
                            </m:r>
                          </m:sub>
                        </m:sSub>
                      </m:fName>
                      <m:e>
                        <m:r>
                          <a:rPr lang="en-US" altLang="zh-CN" sz="2800" b="0">
                            <a:latin typeface="Cambria Math" panose="02040503050406030204" pitchFamily="18" charset="0"/>
                          </a:rPr>
                          <m:t>𝑛</m:t>
                        </m:r>
                      </m:e>
                    </m:func>
                  </m:oMath>
                </a14:m>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查找不成功时，是</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2</m:t>
                            </m:r>
                          </m:sub>
                        </m:sSub>
                      </m:fName>
                      <m:e>
                        <m:r>
                          <a:rPr lang="en-US" altLang="zh-CN" sz="2800" b="0">
                            <a:latin typeface="Cambria Math" panose="02040503050406030204" pitchFamily="18" charset="0"/>
                          </a:rPr>
                          <m:t>𝑛</m:t>
                        </m:r>
                      </m:e>
                    </m:func>
                  </m:oMath>
                </a14:m>
                <a:r>
                  <a:rPr lang="zh-CN" altLang="zh-CN" sz="2800" b="0" dirty="0">
                    <a:ea typeface="华文楷体" panose="02010600040101010101" pitchFamily="2" charset="-122"/>
                    <a:cs typeface="Times New Roman" panose="02020603050405020304" pitchFamily="18" charset="0"/>
                  </a:rPr>
                  <a:t>。故算法时间复杂度为</a:t>
                </a:r>
                <a14:m>
                  <m:oMath xmlns:m="http://schemas.openxmlformats.org/officeDocument/2006/math">
                    <m:r>
                      <m:rPr>
                        <m:sty m:val="p"/>
                      </m:rPr>
                      <a:rPr lang="en-US" altLang="zh-CN" sz="2800" b="0">
                        <a:latin typeface="Cambria Math" panose="02040503050406030204" pitchFamily="18" charset="0"/>
                      </a:rPr>
                      <m:t>O</m:t>
                    </m:r>
                    <m:r>
                      <a:rPr lang="en-US" altLang="zh-CN" sz="2800" b="0">
                        <a:latin typeface="Cambria Math" panose="02040503050406030204" pitchFamily="18" charset="0"/>
                      </a:rPr>
                      <m:t>(</m:t>
                    </m:r>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2</m:t>
                            </m:r>
                          </m:sub>
                        </m:sSub>
                      </m:fName>
                      <m:e>
                        <m:r>
                          <a:rPr lang="en-US" altLang="zh-CN" sz="2800" b="0">
                            <a:latin typeface="Cambria Math" panose="02040503050406030204" pitchFamily="18" charset="0"/>
                          </a:rPr>
                          <m:t>𝑛</m:t>
                        </m:r>
                        <m:r>
                          <a:rPr lang="en-US" altLang="zh-CN" sz="2800" b="0">
                            <a:latin typeface="Cambria Math" panose="02040503050406030204" pitchFamily="18" charset="0"/>
                          </a:rPr>
                          <m:t>)</m:t>
                        </m:r>
                      </m:e>
                    </m:func>
                  </m:oMath>
                </a14:m>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                                   </a:t>
                </a: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2</m:t>
                            </m:r>
                          </m:sub>
                        </m:sSub>
                      </m:fName>
                      <m:e>
                        <m:r>
                          <a:rPr lang="en-US" altLang="zh-CN" sz="2800" b="0">
                            <a:latin typeface="Cambria Math" panose="02040503050406030204" pitchFamily="18" charset="0"/>
                          </a:rPr>
                          <m:t>𝑛</m:t>
                        </m:r>
                      </m:e>
                    </m:func>
                  </m:oMath>
                </a14:m>
                <a:r>
                  <a:rPr lang="zh-CN" altLang="zh-CN" sz="2800" b="0" dirty="0">
                    <a:ea typeface="华文楷体" panose="02010600040101010101" pitchFamily="2" charset="-122"/>
                    <a:cs typeface="Times New Roman" panose="02020603050405020304" pitchFamily="18" charset="0"/>
                  </a:rPr>
                  <a:t>级别比</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级好很多，如当</a:t>
                </a:r>
                <a:r>
                  <a:rPr lang="en-US" altLang="zh-CN" sz="2800" b="0" dirty="0">
                    <a:ea typeface="华文楷体" panose="02010600040101010101" pitchFamily="2" charset="-122"/>
                    <a:cs typeface="Times New Roman" panose="02020603050405020304" pitchFamily="18" charset="0"/>
                  </a:rPr>
                  <a:t>n=1024</a:t>
                </a:r>
                <a:r>
                  <a:rPr lang="zh-CN" altLang="zh-CN" sz="2800" b="0" dirty="0">
                    <a:ea typeface="华文楷体" panose="02010600040101010101" pitchFamily="2" charset="-122"/>
                    <a:cs typeface="Times New Roman" panose="02020603050405020304" pitchFamily="18" charset="0"/>
                  </a:rPr>
                  <a:t>时，</a:t>
                </a:r>
                <a14:m>
                  <m:oMath xmlns:m="http://schemas.openxmlformats.org/officeDocument/2006/math">
                    <m:func>
                      <m:funcPr>
                        <m:ctrlPr>
                          <a:rPr lang="zh-CN" altLang="zh-CN" sz="2800" b="0" i="1">
                            <a:latin typeface="Cambria Math" panose="02040503050406030204" pitchFamily="18" charset="0"/>
                          </a:rPr>
                        </m:ctrlPr>
                      </m:funcPr>
                      <m:fName>
                        <m:sSub>
                          <m:sSubPr>
                            <m:ctrlPr>
                              <a:rPr lang="zh-CN" altLang="zh-CN" sz="2800" b="0" i="1">
                                <a:latin typeface="Cambria Math" panose="02040503050406030204" pitchFamily="18" charset="0"/>
                              </a:rPr>
                            </m:ctrlPr>
                          </m:sSubPr>
                          <m:e>
                            <m:r>
                              <m:rPr>
                                <m:sty m:val="p"/>
                              </m:rPr>
                              <a:rPr lang="en-US" altLang="zh-CN" sz="2800" b="0">
                                <a:latin typeface="Cambria Math" panose="02040503050406030204" pitchFamily="18" charset="0"/>
                              </a:rPr>
                              <m:t>log</m:t>
                            </m:r>
                          </m:e>
                          <m:sub>
                            <m:r>
                              <a:rPr lang="en-US" altLang="zh-CN" sz="2800" b="0">
                                <a:latin typeface="Cambria Math" panose="02040503050406030204" pitchFamily="18" charset="0"/>
                              </a:rPr>
                              <m:t>2</m:t>
                            </m:r>
                          </m:sub>
                        </m:sSub>
                      </m:fName>
                      <m:e>
                        <m:r>
                          <a:rPr lang="en-US" altLang="zh-CN" sz="2800" b="0">
                            <a:latin typeface="Cambria Math" panose="02040503050406030204" pitchFamily="18" charset="0"/>
                          </a:rPr>
                          <m:t>𝑛</m:t>
                        </m:r>
                      </m:e>
                    </m:func>
                  </m:oMath>
                </a14:m>
                <a:r>
                  <a:rPr lang="zh-CN" altLang="zh-CN" sz="2800" b="0" dirty="0">
                    <a:ea typeface="华文楷体" panose="02010600040101010101" pitchFamily="2" charset="-122"/>
                    <a:cs typeface="Times New Roman" panose="02020603050405020304" pitchFamily="18" charset="0"/>
                  </a:rPr>
                  <a:t>只有</a:t>
                </a:r>
                <a:r>
                  <a:rPr lang="en-US" altLang="zh-CN" sz="2800" b="0" dirty="0">
                    <a:ea typeface="华文楷体" panose="02010600040101010101" pitchFamily="2" charset="-122"/>
                    <a:cs typeface="Times New Roman" panose="02020603050405020304" pitchFamily="18" charset="0"/>
                  </a:rPr>
                  <a:t>10</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577817"/>
                <a:ext cx="11432548" cy="5021766"/>
              </a:xfrm>
              <a:blipFill>
                <a:blip r:embed="rId3"/>
                <a:stretch>
                  <a:fillRect l="-960" t="-485"/>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折半查找性能分析：</a:t>
            </a:r>
          </a:p>
        </p:txBody>
      </p:sp>
    </p:spTree>
    <p:extLst>
      <p:ext uri="{BB962C8B-B14F-4D97-AF65-F5344CB8AC3E}">
        <p14:creationId xmlns:p14="http://schemas.microsoft.com/office/powerpoint/2010/main" val="23500170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2012436"/>
          </a:xfrm>
        </p:spPr>
        <p:txBody>
          <a:bodyPr>
            <a:noAutofit/>
          </a:bodyPr>
          <a:lstStyle/>
          <a:p>
            <a:pPr marL="0" indent="0">
              <a:buNone/>
            </a:pPr>
            <a:r>
              <a:rPr lang="en-US" altLang="zh-CN" sz="3200" b="0" dirty="0"/>
              <a:t>b. </a:t>
            </a:r>
            <a:r>
              <a:rPr lang="zh-CN" altLang="en-US" sz="3200" b="0" dirty="0">
                <a:latin typeface="华文楷体" panose="02010600040101010101" pitchFamily="2" charset="-122"/>
                <a:ea typeface="华文楷体" panose="02010600040101010101" pitchFamily="2" charset="-122"/>
              </a:rPr>
              <a:t>兄有一子：该子必为红叶子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a:t>
            </a:r>
            <a:r>
              <a:rPr lang="zh-CN" altLang="zh-CN" sz="3200" dirty="0">
                <a:latin typeface="华文楷体" panose="02010600040101010101" pitchFamily="2" charset="-122"/>
                <a:ea typeface="华文楷体" panose="02010600040101010101" pitchFamily="2" charset="-122"/>
              </a:rPr>
              <a:t>父为红色</a:t>
            </a:r>
            <a:r>
              <a:rPr lang="zh-CN" altLang="zh-CN" sz="3200" b="0" dirty="0">
                <a:latin typeface="华文楷体" panose="02010600040101010101" pitchFamily="2" charset="-122"/>
                <a:ea typeface="华文楷体" panose="02010600040101010101" pitchFamily="2" charset="-122"/>
              </a:rPr>
              <a:t>时，情况见图</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父兄子呈</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型，处理方法为：删除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后，做</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旋转后结束。</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565287" y="3776042"/>
            <a:ext cx="4503669" cy="2604880"/>
          </a:xfrm>
          <a:prstGeom prst="rect">
            <a:avLst/>
          </a:prstGeom>
          <a:noFill/>
          <a:ln>
            <a:noFill/>
          </a:ln>
        </p:spPr>
      </p:pic>
      <p:sp>
        <p:nvSpPr>
          <p:cNvPr id="2" name="文本框 1"/>
          <p:cNvSpPr txBox="1"/>
          <p:nvPr/>
        </p:nvSpPr>
        <p:spPr>
          <a:xfrm>
            <a:off x="5565913" y="4539873"/>
            <a:ext cx="6182139" cy="584775"/>
          </a:xfrm>
          <a:prstGeom prst="rect">
            <a:avLst/>
          </a:prstGeom>
          <a:noFill/>
          <a:ln w="3175">
            <a:solidFill>
              <a:schemeClr val="tx1"/>
            </a:solidFill>
          </a:ln>
        </p:spPr>
        <p:txBody>
          <a:bodyPr wrap="square" rtlCol="0">
            <a:spAutoFit/>
          </a:bodyPr>
          <a:lstStyle/>
          <a:p>
            <a:r>
              <a:rPr lang="zh-CN" altLang="en-US" sz="3200" dirty="0"/>
              <a:t>父兄呈</a:t>
            </a:r>
            <a:r>
              <a:rPr lang="en-US" altLang="zh-CN" sz="3200" dirty="0"/>
              <a:t>RR</a:t>
            </a:r>
            <a:r>
              <a:rPr lang="zh-CN" altLang="en-US" sz="3200" dirty="0"/>
              <a:t>型时，按类似方法处理</a:t>
            </a:r>
          </a:p>
        </p:txBody>
      </p:sp>
    </p:spTree>
    <p:extLst>
      <p:ext uri="{BB962C8B-B14F-4D97-AF65-F5344CB8AC3E}">
        <p14:creationId xmlns:p14="http://schemas.microsoft.com/office/powerpoint/2010/main" val="5165144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2668419"/>
          </a:xfrm>
        </p:spPr>
        <p:txBody>
          <a:bodyPr>
            <a:noAutofit/>
          </a:bodyPr>
          <a:lstStyle/>
          <a:p>
            <a:pPr marL="0" indent="0">
              <a:buNone/>
            </a:pPr>
            <a:r>
              <a:rPr lang="en-US" altLang="zh-CN" sz="3200" b="0" dirty="0"/>
              <a:t>b. </a:t>
            </a:r>
            <a:r>
              <a:rPr lang="zh-CN" altLang="en-US" sz="3200" b="0" dirty="0">
                <a:latin typeface="华文楷体" panose="02010600040101010101" pitchFamily="2" charset="-122"/>
                <a:ea typeface="华文楷体" panose="02010600040101010101" pitchFamily="2" charset="-122"/>
              </a:rPr>
              <a:t>兄有一子：该子必为红叶子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a:t>
            </a:r>
            <a:r>
              <a:rPr lang="zh-CN" altLang="zh-CN" sz="3200" dirty="0">
                <a:latin typeface="华文楷体" panose="02010600040101010101" pitchFamily="2" charset="-122"/>
                <a:ea typeface="华文楷体" panose="02010600040101010101" pitchFamily="2" charset="-122"/>
              </a:rPr>
              <a:t>父为红色</a:t>
            </a:r>
            <a:r>
              <a:rPr lang="zh-CN" altLang="zh-CN" sz="3200" b="0" dirty="0">
                <a:latin typeface="华文楷体" panose="02010600040101010101" pitchFamily="2" charset="-122"/>
                <a:ea typeface="华文楷体" panose="02010600040101010101" pitchFamily="2" charset="-122"/>
              </a:rPr>
              <a:t>时，情况见图</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父兄子呈</a:t>
            </a:r>
            <a:r>
              <a:rPr lang="en-US" altLang="zh-CN" sz="3200" b="0" dirty="0">
                <a:latin typeface="华文楷体" panose="02010600040101010101" pitchFamily="2" charset="-122"/>
                <a:ea typeface="华文楷体" panose="02010600040101010101" pitchFamily="2" charset="-122"/>
              </a:rPr>
              <a:t>LR</a:t>
            </a:r>
            <a:r>
              <a:rPr lang="zh-CN" altLang="zh-CN" sz="3200" b="0" dirty="0">
                <a:latin typeface="华文楷体" panose="02010600040101010101" pitchFamily="2" charset="-122"/>
                <a:ea typeface="华文楷体" panose="02010600040101010101" pitchFamily="2" charset="-122"/>
              </a:rPr>
              <a:t>型，处理方法为：删除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a:t>
            </a:r>
            <a:r>
              <a:rPr lang="zh-CN" altLang="en-US" sz="3200" b="0" dirty="0">
                <a:latin typeface="华文楷体" panose="02010600040101010101" pitchFamily="2" charset="-122"/>
                <a:ea typeface="华文楷体" panose="02010600040101010101" pitchFamily="2" charset="-122"/>
              </a:rPr>
              <a:t>兄和兄子换色，</a:t>
            </a:r>
            <a:r>
              <a:rPr lang="zh-CN" altLang="zh-CN" sz="3200" b="0" dirty="0">
                <a:latin typeface="华文楷体" panose="02010600040101010101" pitchFamily="2" charset="-122"/>
                <a:ea typeface="华文楷体" panose="02010600040101010101" pitchFamily="2" charset="-122"/>
              </a:rPr>
              <a:t>做</a:t>
            </a:r>
            <a:r>
              <a:rPr lang="en-US" altLang="zh-CN" sz="3200" b="0" dirty="0">
                <a:latin typeface="华文楷体" panose="02010600040101010101" pitchFamily="2" charset="-122"/>
                <a:ea typeface="华文楷体" panose="02010600040101010101" pitchFamily="2" charset="-122"/>
              </a:rPr>
              <a:t>LR</a:t>
            </a:r>
            <a:r>
              <a:rPr lang="zh-CN" altLang="zh-CN" sz="3200" b="0" dirty="0">
                <a:latin typeface="华文楷体" panose="02010600040101010101" pitchFamily="2" charset="-122"/>
                <a:ea typeface="华文楷体" panose="02010600040101010101" pitchFamily="2" charset="-122"/>
              </a:rPr>
              <a:t>旋转</a:t>
            </a:r>
            <a:r>
              <a:rPr lang="zh-CN" altLang="en-US" sz="3200" b="0" dirty="0">
                <a:latin typeface="华文楷体" panose="02010600040101010101" pitchFamily="2" charset="-122"/>
                <a:ea typeface="华文楷体" panose="02010600040101010101" pitchFamily="2" charset="-122"/>
              </a:rPr>
              <a:t>，</a:t>
            </a:r>
            <a:r>
              <a:rPr lang="zh-CN" altLang="zh-CN" sz="3200" b="0" dirty="0">
                <a:latin typeface="华文楷体" panose="02010600040101010101" pitchFamily="2" charset="-122"/>
                <a:ea typeface="华文楷体" panose="02010600040101010101" pitchFamily="2" charset="-122"/>
              </a:rPr>
              <a:t>结束。</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9" name="图片 8"/>
          <p:cNvPicPr/>
          <p:nvPr/>
        </p:nvPicPr>
        <p:blipFill>
          <a:blip r:embed="rId3">
            <a:extLst>
              <a:ext uri="{28A0092B-C50C-407E-A947-70E740481C1C}">
                <a14:useLocalDpi xmlns:a14="http://schemas.microsoft.com/office/drawing/2010/main" val="0"/>
              </a:ext>
            </a:extLst>
          </a:blip>
          <a:srcRect/>
          <a:stretch>
            <a:fillRect/>
          </a:stretch>
        </p:blipFill>
        <p:spPr bwMode="auto">
          <a:xfrm>
            <a:off x="3661879" y="3594403"/>
            <a:ext cx="6157981" cy="2866031"/>
          </a:xfrm>
          <a:prstGeom prst="rect">
            <a:avLst/>
          </a:prstGeom>
          <a:noFill/>
          <a:ln>
            <a:noFill/>
          </a:ln>
        </p:spPr>
      </p:pic>
    </p:spTree>
    <p:extLst>
      <p:ext uri="{BB962C8B-B14F-4D97-AF65-F5344CB8AC3E}">
        <p14:creationId xmlns:p14="http://schemas.microsoft.com/office/powerpoint/2010/main" val="164908376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2668419"/>
          </a:xfrm>
        </p:spPr>
        <p:txBody>
          <a:bodyPr>
            <a:noAutofit/>
          </a:bodyPr>
          <a:lstStyle/>
          <a:p>
            <a:pPr marL="0" indent="0">
              <a:buNone/>
            </a:pPr>
            <a:r>
              <a:rPr lang="en-US" altLang="zh-CN" sz="3200" b="0" dirty="0"/>
              <a:t>b. </a:t>
            </a:r>
            <a:r>
              <a:rPr lang="zh-CN" altLang="en-US" sz="3200" b="0" dirty="0">
                <a:latin typeface="华文楷体" panose="02010600040101010101" pitchFamily="2" charset="-122"/>
                <a:ea typeface="华文楷体" panose="02010600040101010101" pitchFamily="2" charset="-122"/>
              </a:rPr>
              <a:t>兄有一子：该子必为红叶子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a:t>
            </a:r>
            <a:r>
              <a:rPr lang="zh-CN" altLang="zh-CN" sz="3200" dirty="0">
                <a:latin typeface="华文楷体" panose="02010600040101010101" pitchFamily="2" charset="-122"/>
                <a:ea typeface="华文楷体" panose="02010600040101010101" pitchFamily="2" charset="-122"/>
              </a:rPr>
              <a:t>父为</a:t>
            </a:r>
            <a:r>
              <a:rPr lang="zh-CN" altLang="en-US" sz="3200" dirty="0">
                <a:latin typeface="华文楷体" panose="02010600040101010101" pitchFamily="2" charset="-122"/>
                <a:ea typeface="华文楷体" panose="02010600040101010101" pitchFamily="2" charset="-122"/>
              </a:rPr>
              <a:t>黑</a:t>
            </a:r>
            <a:r>
              <a:rPr lang="zh-CN" altLang="zh-CN" sz="3200" dirty="0">
                <a:latin typeface="华文楷体" panose="02010600040101010101" pitchFamily="2" charset="-122"/>
                <a:ea typeface="华文楷体" panose="02010600040101010101" pitchFamily="2" charset="-122"/>
              </a:rPr>
              <a:t>色</a:t>
            </a:r>
            <a:r>
              <a:rPr lang="zh-CN" altLang="zh-CN" sz="3200" b="0" dirty="0">
                <a:latin typeface="华文楷体" panose="02010600040101010101" pitchFamily="2" charset="-122"/>
                <a:ea typeface="华文楷体" panose="02010600040101010101" pitchFamily="2" charset="-122"/>
              </a:rPr>
              <a:t>时，情况见图</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父兄子呈</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型，处理方法为：删除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后，子变黑、做</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旋转后结束</a:t>
            </a:r>
            <a:r>
              <a:rPr lang="zh-CN" altLang="en-US" sz="3200" b="0" dirty="0">
                <a:latin typeface="华文楷体" panose="02010600040101010101" pitchFamily="2" charset="-122"/>
                <a:ea typeface="华文楷体" panose="02010600040101010101" pitchFamily="2" charset="-122"/>
              </a:rPr>
              <a:t>。</a:t>
            </a:r>
            <a:r>
              <a:rPr lang="en-US" altLang="zh-CN" sz="3200" b="0" dirty="0">
                <a:latin typeface="华文楷体" panose="02010600040101010101" pitchFamily="2" charset="-122"/>
                <a:ea typeface="华文楷体" panose="02010600040101010101" pitchFamily="2" charset="-122"/>
              </a:rPr>
              <a:t>RR</a:t>
            </a:r>
            <a:r>
              <a:rPr lang="zh-CN" altLang="en-US" sz="3200" b="0" dirty="0">
                <a:latin typeface="华文楷体" panose="02010600040101010101" pitchFamily="2" charset="-122"/>
                <a:ea typeface="华文楷体" panose="02010600040101010101" pitchFamily="2" charset="-122"/>
              </a:rPr>
              <a:t>型类似处理。</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5444960" y="3796748"/>
            <a:ext cx="4951371" cy="2405270"/>
          </a:xfrm>
          <a:prstGeom prst="rect">
            <a:avLst/>
          </a:prstGeom>
          <a:noFill/>
          <a:ln>
            <a:noFill/>
          </a:ln>
        </p:spPr>
      </p:pic>
    </p:spTree>
    <p:extLst>
      <p:ext uri="{BB962C8B-B14F-4D97-AF65-F5344CB8AC3E}">
        <p14:creationId xmlns:p14="http://schemas.microsoft.com/office/powerpoint/2010/main" val="31485773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2668419"/>
          </a:xfrm>
        </p:spPr>
        <p:txBody>
          <a:bodyPr>
            <a:noAutofit/>
          </a:bodyPr>
          <a:lstStyle/>
          <a:p>
            <a:pPr marL="0" indent="0">
              <a:buNone/>
            </a:pPr>
            <a:r>
              <a:rPr lang="en-US" altLang="zh-CN" sz="3200" b="0" dirty="0"/>
              <a:t>b. </a:t>
            </a:r>
            <a:r>
              <a:rPr lang="zh-CN" altLang="en-US" sz="3200" b="0" dirty="0">
                <a:latin typeface="华文楷体" panose="02010600040101010101" pitchFamily="2" charset="-122"/>
                <a:ea typeface="华文楷体" panose="02010600040101010101" pitchFamily="2" charset="-122"/>
              </a:rPr>
              <a:t>兄有一子：该子必为红叶子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a:t>
            </a:r>
            <a:r>
              <a:rPr lang="zh-CN" altLang="zh-CN" sz="3200" dirty="0">
                <a:latin typeface="华文楷体" panose="02010600040101010101" pitchFamily="2" charset="-122"/>
                <a:ea typeface="华文楷体" panose="02010600040101010101" pitchFamily="2" charset="-122"/>
              </a:rPr>
              <a:t>父为</a:t>
            </a:r>
            <a:r>
              <a:rPr lang="zh-CN" altLang="en-US" sz="3200" dirty="0">
                <a:latin typeface="华文楷体" panose="02010600040101010101" pitchFamily="2" charset="-122"/>
                <a:ea typeface="华文楷体" panose="02010600040101010101" pitchFamily="2" charset="-122"/>
              </a:rPr>
              <a:t>黑</a:t>
            </a:r>
            <a:r>
              <a:rPr lang="zh-CN" altLang="zh-CN" sz="3200" dirty="0">
                <a:latin typeface="华文楷体" panose="02010600040101010101" pitchFamily="2" charset="-122"/>
                <a:ea typeface="华文楷体" panose="02010600040101010101" pitchFamily="2" charset="-122"/>
              </a:rPr>
              <a:t>色</a:t>
            </a:r>
            <a:r>
              <a:rPr lang="zh-CN" altLang="zh-CN" sz="3200" b="0" dirty="0">
                <a:latin typeface="华文楷体" panose="02010600040101010101" pitchFamily="2" charset="-122"/>
                <a:ea typeface="华文楷体" panose="02010600040101010101" pitchFamily="2" charset="-122"/>
              </a:rPr>
              <a:t>时，情况见图</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父兄子呈</a:t>
            </a:r>
            <a:r>
              <a:rPr lang="en-US" altLang="zh-CN" sz="3200" b="0" dirty="0">
                <a:latin typeface="华文楷体" panose="02010600040101010101" pitchFamily="2" charset="-122"/>
                <a:ea typeface="华文楷体" panose="02010600040101010101" pitchFamily="2" charset="-122"/>
              </a:rPr>
              <a:t>LR</a:t>
            </a:r>
            <a:r>
              <a:rPr lang="zh-CN" altLang="zh-CN" sz="3200" b="0" dirty="0">
                <a:latin typeface="华文楷体" panose="02010600040101010101" pitchFamily="2" charset="-122"/>
                <a:ea typeface="华文楷体" panose="02010600040101010101" pitchFamily="2" charset="-122"/>
              </a:rPr>
              <a:t>型，处理方法为：删除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后，子变黑、做</a:t>
            </a:r>
            <a:r>
              <a:rPr lang="en-US" altLang="zh-CN" sz="3200" b="0" dirty="0">
                <a:latin typeface="华文楷体" panose="02010600040101010101" pitchFamily="2" charset="-122"/>
                <a:ea typeface="华文楷体" panose="02010600040101010101" pitchFamily="2" charset="-122"/>
              </a:rPr>
              <a:t>LR</a:t>
            </a:r>
            <a:r>
              <a:rPr lang="zh-CN" altLang="zh-CN" sz="3200" b="0" dirty="0">
                <a:latin typeface="华文楷体" panose="02010600040101010101" pitchFamily="2" charset="-122"/>
                <a:ea typeface="华文楷体" panose="02010600040101010101" pitchFamily="2" charset="-122"/>
              </a:rPr>
              <a:t>旋转</a:t>
            </a:r>
            <a:r>
              <a:rPr lang="zh-CN" altLang="en-US" sz="3200" b="0" dirty="0">
                <a:latin typeface="华文楷体" panose="02010600040101010101" pitchFamily="2" charset="-122"/>
                <a:ea typeface="华文楷体" panose="02010600040101010101" pitchFamily="2" charset="-122"/>
              </a:rPr>
              <a:t>后</a:t>
            </a:r>
            <a:r>
              <a:rPr lang="zh-CN" altLang="zh-CN" sz="3200" b="0" dirty="0">
                <a:latin typeface="华文楷体" panose="02010600040101010101" pitchFamily="2" charset="-122"/>
                <a:ea typeface="华文楷体" panose="02010600040101010101" pitchFamily="2" charset="-122"/>
              </a:rPr>
              <a:t>结束</a:t>
            </a:r>
            <a:r>
              <a:rPr lang="zh-CN" altLang="en-US" sz="3200" b="0" dirty="0">
                <a:latin typeface="华文楷体" panose="02010600040101010101" pitchFamily="2" charset="-122"/>
                <a:ea typeface="华文楷体" panose="02010600040101010101" pitchFamily="2" charset="-122"/>
              </a:rPr>
              <a:t>。</a:t>
            </a:r>
            <a:r>
              <a:rPr lang="en-US" altLang="zh-CN" sz="3200" b="0" dirty="0">
                <a:latin typeface="华文楷体" panose="02010600040101010101" pitchFamily="2" charset="-122"/>
                <a:ea typeface="华文楷体" panose="02010600040101010101" pitchFamily="2" charset="-122"/>
              </a:rPr>
              <a:t>RL</a:t>
            </a:r>
            <a:r>
              <a:rPr lang="zh-CN" altLang="en-US" sz="3200" b="0" dirty="0">
                <a:latin typeface="华文楷体" panose="02010600040101010101" pitchFamily="2" charset="-122"/>
                <a:ea typeface="华文楷体" panose="02010600040101010101" pitchFamily="2" charset="-122"/>
              </a:rPr>
              <a:t>型类似处理。</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5351392" y="3775973"/>
            <a:ext cx="5502138" cy="2664584"/>
          </a:xfrm>
          <a:prstGeom prst="rect">
            <a:avLst/>
          </a:prstGeom>
          <a:noFill/>
          <a:ln>
            <a:noFill/>
          </a:ln>
        </p:spPr>
      </p:pic>
    </p:spTree>
    <p:extLst>
      <p:ext uri="{BB962C8B-B14F-4D97-AF65-F5344CB8AC3E}">
        <p14:creationId xmlns:p14="http://schemas.microsoft.com/office/powerpoint/2010/main" val="35960918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2668419"/>
          </a:xfrm>
        </p:spPr>
        <p:txBody>
          <a:bodyPr>
            <a:noAutofit/>
          </a:bodyPr>
          <a:lstStyle/>
          <a:p>
            <a:pPr marL="0" indent="0">
              <a:buNone/>
            </a:pPr>
            <a:r>
              <a:rPr lang="en-US" altLang="zh-CN" sz="3200" b="0" dirty="0"/>
              <a:t>c</a:t>
            </a: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兄有两子：该两子必为红叶子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当父为红色时，一种情况见图，此时父兄及兄左子可呈</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型。处理方法为：删除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后，做</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旋，然后根结点黑色下移，处理即告结束。</a:t>
            </a: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127140" y="3254512"/>
            <a:ext cx="6865537" cy="3146287"/>
          </a:xfrm>
          <a:prstGeom prst="rect">
            <a:avLst/>
          </a:prstGeom>
          <a:noFill/>
          <a:ln>
            <a:noFill/>
          </a:ln>
        </p:spPr>
      </p:pic>
    </p:spTree>
    <p:extLst>
      <p:ext uri="{BB962C8B-B14F-4D97-AF65-F5344CB8AC3E}">
        <p14:creationId xmlns:p14="http://schemas.microsoft.com/office/powerpoint/2010/main" val="73222846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2668419"/>
          </a:xfrm>
        </p:spPr>
        <p:txBody>
          <a:bodyPr>
            <a:noAutofit/>
          </a:bodyPr>
          <a:lstStyle/>
          <a:p>
            <a:pPr marL="0" indent="0">
              <a:buNone/>
            </a:pPr>
            <a:r>
              <a:rPr lang="en-US" altLang="zh-CN" sz="3200" b="0" dirty="0"/>
              <a:t>c. </a:t>
            </a:r>
            <a:r>
              <a:rPr lang="zh-CN" altLang="en-US" sz="3200" b="0" dirty="0">
                <a:latin typeface="华文楷体" panose="02010600040101010101" pitchFamily="2" charset="-122"/>
                <a:ea typeface="华文楷体" panose="02010600040101010101" pitchFamily="2" charset="-122"/>
              </a:rPr>
              <a:t>兄有两子：该两子必为红叶子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当父为红色时，一种情况见图，此时父兄及兄左子可呈</a:t>
            </a:r>
            <a:r>
              <a:rPr lang="en-US" altLang="zh-CN" sz="3200" b="0" dirty="0">
                <a:latin typeface="华文楷体" panose="02010600040101010101" pitchFamily="2" charset="-122"/>
                <a:ea typeface="华文楷体" panose="02010600040101010101" pitchFamily="2" charset="-122"/>
              </a:rPr>
              <a:t>RR</a:t>
            </a:r>
            <a:r>
              <a:rPr lang="zh-CN" altLang="zh-CN" sz="3200" b="0" dirty="0">
                <a:latin typeface="华文楷体" panose="02010600040101010101" pitchFamily="2" charset="-122"/>
                <a:ea typeface="华文楷体" panose="02010600040101010101" pitchFamily="2" charset="-122"/>
              </a:rPr>
              <a:t>型。处理方法为：删除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后，做</a:t>
            </a:r>
            <a:r>
              <a:rPr lang="en-US" altLang="zh-CN" sz="3200" b="0" dirty="0">
                <a:latin typeface="华文楷体" panose="02010600040101010101" pitchFamily="2" charset="-122"/>
                <a:ea typeface="华文楷体" panose="02010600040101010101" pitchFamily="2" charset="-122"/>
              </a:rPr>
              <a:t>RR</a:t>
            </a:r>
            <a:r>
              <a:rPr lang="zh-CN" altLang="zh-CN" sz="3200" b="0" dirty="0">
                <a:latin typeface="华文楷体" panose="02010600040101010101" pitchFamily="2" charset="-122"/>
                <a:ea typeface="华文楷体" panose="02010600040101010101" pitchFamily="2" charset="-122"/>
              </a:rPr>
              <a:t>旋，然后根结点黑色下移，处理即告结束。</a:t>
            </a: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4401742" y="3379303"/>
            <a:ext cx="7076647" cy="3120889"/>
          </a:xfrm>
          <a:prstGeom prst="rect">
            <a:avLst/>
          </a:prstGeom>
          <a:noFill/>
          <a:ln>
            <a:noFill/>
          </a:ln>
        </p:spPr>
      </p:pic>
    </p:spTree>
    <p:extLst>
      <p:ext uri="{BB962C8B-B14F-4D97-AF65-F5344CB8AC3E}">
        <p14:creationId xmlns:p14="http://schemas.microsoft.com/office/powerpoint/2010/main" val="173959460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601081"/>
          </a:xfrm>
        </p:spPr>
        <p:txBody>
          <a:bodyPr>
            <a:noAutofit/>
          </a:bodyPr>
          <a:lstStyle/>
          <a:p>
            <a:pPr marL="0" indent="0">
              <a:buNone/>
            </a:pPr>
            <a:r>
              <a:rPr lang="en-US" altLang="zh-CN" sz="3200" b="0" dirty="0">
                <a:latin typeface="华文楷体" panose="02010600040101010101" pitchFamily="2" charset="-122"/>
                <a:ea typeface="华文楷体" panose="02010600040101010101" pitchFamily="2" charset="-122"/>
              </a:rPr>
              <a:t>c. </a:t>
            </a:r>
            <a:r>
              <a:rPr lang="zh-CN" altLang="en-US" sz="3200" b="0" dirty="0">
                <a:latin typeface="华文楷体" panose="02010600040101010101" pitchFamily="2" charset="-122"/>
                <a:ea typeface="华文楷体" panose="02010600040101010101" pitchFamily="2" charset="-122"/>
              </a:rPr>
              <a:t>兄有两子示例：</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138851" y="2282894"/>
            <a:ext cx="7516192" cy="3442045"/>
          </a:xfrm>
          <a:prstGeom prst="rect">
            <a:avLst/>
          </a:prstGeom>
          <a:noFill/>
          <a:ln>
            <a:noFill/>
          </a:ln>
        </p:spPr>
      </p:pic>
    </p:spTree>
    <p:extLst>
      <p:ext uri="{BB962C8B-B14F-4D97-AF65-F5344CB8AC3E}">
        <p14:creationId xmlns:p14="http://schemas.microsoft.com/office/powerpoint/2010/main" val="14593282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601081"/>
          </a:xfrm>
        </p:spPr>
        <p:txBody>
          <a:bodyPr>
            <a:noAutofit/>
          </a:bodyPr>
          <a:lstStyle/>
          <a:p>
            <a:pPr marL="0" indent="0">
              <a:buNone/>
            </a:pPr>
            <a:r>
              <a:rPr lang="en-US" altLang="zh-CN" sz="3200" b="0" dirty="0">
                <a:latin typeface="华文楷体" panose="02010600040101010101" pitchFamily="2" charset="-122"/>
                <a:ea typeface="华文楷体" panose="02010600040101010101" pitchFamily="2" charset="-122"/>
              </a:rPr>
              <a:t>c. </a:t>
            </a:r>
            <a:r>
              <a:rPr lang="zh-CN" altLang="en-US" sz="3200" b="0" dirty="0">
                <a:latin typeface="华文楷体" panose="02010600040101010101" pitchFamily="2" charset="-122"/>
                <a:ea typeface="华文楷体" panose="02010600040101010101" pitchFamily="2" charset="-122"/>
              </a:rPr>
              <a:t>兄有两子示例</a:t>
            </a:r>
            <a:r>
              <a:rPr lang="zh-CN" altLang="en-US" sz="3200" b="0" dirty="0"/>
              <a:t>：</a:t>
            </a: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2265542" y="2209993"/>
            <a:ext cx="7673588" cy="3952268"/>
          </a:xfrm>
          <a:prstGeom prst="rect">
            <a:avLst/>
          </a:prstGeom>
          <a:noFill/>
          <a:ln>
            <a:noFill/>
          </a:ln>
        </p:spPr>
      </p:pic>
    </p:spTree>
    <p:extLst>
      <p:ext uri="{BB962C8B-B14F-4D97-AF65-F5344CB8AC3E}">
        <p14:creationId xmlns:p14="http://schemas.microsoft.com/office/powerpoint/2010/main" val="425743770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89"/>
            <a:ext cx="11162884" cy="2668419"/>
          </a:xfrm>
        </p:spPr>
        <p:txBody>
          <a:bodyPr>
            <a:noAutofit/>
          </a:bodyPr>
          <a:lstStyle/>
          <a:p>
            <a:pPr marL="0" indent="0">
              <a:buNone/>
            </a:pPr>
            <a:r>
              <a:rPr lang="en-US" altLang="zh-CN" sz="3200" b="0" dirty="0"/>
              <a:t>c. </a:t>
            </a:r>
            <a:r>
              <a:rPr lang="zh-CN" altLang="en-US" sz="3200" b="0" dirty="0">
                <a:latin typeface="华文楷体" panose="02010600040101010101" pitchFamily="2" charset="-122"/>
                <a:ea typeface="华文楷体" panose="02010600040101010101" pitchFamily="2" charset="-122"/>
              </a:rPr>
              <a:t>兄有两子：该两子必为红叶子</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b="0" dirty="0">
                <a:latin typeface="华文楷体" panose="02010600040101010101" pitchFamily="2" charset="-122"/>
                <a:ea typeface="华文楷体" panose="02010600040101010101" pitchFamily="2" charset="-122"/>
              </a:rPr>
              <a:t>当父为</a:t>
            </a:r>
            <a:r>
              <a:rPr lang="zh-CN" altLang="en-US" sz="3200" b="0" dirty="0">
                <a:latin typeface="华文楷体" panose="02010600040101010101" pitchFamily="2" charset="-122"/>
                <a:ea typeface="华文楷体" panose="02010600040101010101" pitchFamily="2" charset="-122"/>
              </a:rPr>
              <a:t>黑</a:t>
            </a:r>
            <a:r>
              <a:rPr lang="zh-CN" altLang="zh-CN" sz="3200" b="0" dirty="0">
                <a:latin typeface="华文楷体" panose="02010600040101010101" pitchFamily="2" charset="-122"/>
                <a:ea typeface="华文楷体" panose="02010600040101010101" pitchFamily="2" charset="-122"/>
              </a:rPr>
              <a:t>色时，一种情况见图，此时父兄及兄左子可呈</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型。处理方法为：删除</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后，</a:t>
            </a:r>
            <a:r>
              <a:rPr lang="zh-CN" altLang="en-US" sz="3200" b="0" dirty="0">
                <a:latin typeface="华文楷体" panose="02010600040101010101" pitchFamily="2" charset="-122"/>
                <a:ea typeface="华文楷体" panose="02010600040101010101" pitchFamily="2" charset="-122"/>
              </a:rPr>
              <a:t>兄左子变黑，</a:t>
            </a:r>
            <a:r>
              <a:rPr lang="zh-CN" altLang="zh-CN" sz="3200" b="0" dirty="0">
                <a:latin typeface="华文楷体" panose="02010600040101010101" pitchFamily="2" charset="-122"/>
                <a:ea typeface="华文楷体" panose="02010600040101010101" pitchFamily="2" charset="-122"/>
              </a:rPr>
              <a:t>做</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旋</a:t>
            </a:r>
            <a:r>
              <a:rPr lang="zh-CN" altLang="en-US" sz="3200" b="0" dirty="0">
                <a:latin typeface="华文楷体" panose="02010600040101010101" pitchFamily="2" charset="-122"/>
                <a:ea typeface="华文楷体" panose="02010600040101010101" pitchFamily="2" charset="-122"/>
              </a:rPr>
              <a:t>后</a:t>
            </a:r>
            <a:r>
              <a:rPr lang="zh-CN" altLang="zh-CN" sz="3200" b="0" dirty="0">
                <a:latin typeface="华文楷体" panose="02010600040101010101" pitchFamily="2" charset="-122"/>
                <a:ea typeface="华文楷体" panose="02010600040101010101" pitchFamily="2" charset="-122"/>
              </a:rPr>
              <a:t>结束。</a:t>
            </a:r>
            <a:r>
              <a:rPr lang="en-US" altLang="zh-CN" sz="3200" b="0" dirty="0">
                <a:latin typeface="华文楷体" panose="02010600040101010101" pitchFamily="2" charset="-122"/>
                <a:ea typeface="华文楷体" panose="02010600040101010101" pitchFamily="2" charset="-122"/>
              </a:rPr>
              <a:t>RR</a:t>
            </a:r>
            <a:r>
              <a:rPr lang="zh-CN" altLang="en-US" sz="3200" b="0" dirty="0">
                <a:latin typeface="华文楷体" panose="02010600040101010101" pitchFamily="2" charset="-122"/>
                <a:ea typeface="华文楷体" panose="02010600040101010101" pitchFamily="2" charset="-122"/>
              </a:rPr>
              <a:t>型类似处理。</a:t>
            </a:r>
            <a:endParaRPr lang="zh-CN"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825749" y="3733799"/>
            <a:ext cx="7046913" cy="2924175"/>
          </a:xfrm>
          <a:prstGeom prst="rect">
            <a:avLst/>
          </a:prstGeom>
          <a:noFill/>
          <a:ln>
            <a:noFill/>
          </a:ln>
        </p:spPr>
      </p:pic>
    </p:spTree>
    <p:extLst>
      <p:ext uri="{BB962C8B-B14F-4D97-AF65-F5344CB8AC3E}">
        <p14:creationId xmlns:p14="http://schemas.microsoft.com/office/powerpoint/2010/main" val="21863852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1296820"/>
          </a:xfrm>
        </p:spPr>
        <p:txBody>
          <a:bodyPr>
            <a:noAutofit/>
          </a:bodyPr>
          <a:lstStyle/>
          <a:p>
            <a:pPr marL="0" indent="0">
              <a:buNone/>
            </a:pPr>
            <a:r>
              <a:rPr lang="en-US" altLang="zh-CN" sz="3200" b="0" dirty="0"/>
              <a:t>c. </a:t>
            </a:r>
            <a:r>
              <a:rPr lang="zh-CN" altLang="en-US" sz="3200" b="0" dirty="0">
                <a:latin typeface="华文楷体" panose="02010600040101010101" pitchFamily="2" charset="-122"/>
                <a:ea typeface="华文楷体" panose="02010600040101010101" pitchFamily="2" charset="-122"/>
              </a:rPr>
              <a:t>兄有两子：该两子必为红叶子</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RR</a:t>
            </a:r>
            <a:r>
              <a:rPr lang="zh-CN" altLang="en-US" sz="3200" b="0" dirty="0">
                <a:latin typeface="华文楷体" panose="02010600040101010101" pitchFamily="2" charset="-122"/>
                <a:ea typeface="华文楷体" panose="02010600040101010101" pitchFamily="2" charset="-122"/>
              </a:rPr>
              <a:t>型类似处理。</a:t>
            </a:r>
            <a:endParaRPr lang="zh-CN"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602037" y="2503617"/>
            <a:ext cx="7199313" cy="3311395"/>
          </a:xfrm>
          <a:prstGeom prst="rect">
            <a:avLst/>
          </a:prstGeom>
          <a:noFill/>
          <a:ln>
            <a:noFill/>
          </a:ln>
        </p:spPr>
      </p:pic>
    </p:spTree>
    <p:extLst>
      <p:ext uri="{BB962C8B-B14F-4D97-AF65-F5344CB8AC3E}">
        <p14:creationId xmlns:p14="http://schemas.microsoft.com/office/powerpoint/2010/main" val="348827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2"/>
            <a:ext cx="3941876" cy="3251089"/>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顺序查找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折半查找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插值查找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分块查找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静态查找：</a:t>
            </a:r>
          </a:p>
        </p:txBody>
      </p:sp>
    </p:spTree>
    <p:extLst>
      <p:ext uri="{BB962C8B-B14F-4D97-AF65-F5344CB8AC3E}">
        <p14:creationId xmlns:p14="http://schemas.microsoft.com/office/powerpoint/2010/main" val="379037189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1296820"/>
          </a:xfrm>
        </p:spPr>
        <p:txBody>
          <a:bodyPr>
            <a:noAutofit/>
          </a:bodyPr>
          <a:lstStyle/>
          <a:p>
            <a:pPr marL="0" indent="0">
              <a:buNone/>
            </a:pPr>
            <a:r>
              <a:rPr lang="en-US" altLang="zh-CN" sz="3200" b="0" dirty="0">
                <a:latin typeface="华文楷体" panose="02010600040101010101" pitchFamily="2" charset="-122"/>
                <a:ea typeface="华文楷体" panose="02010600040101010101" pitchFamily="2" charset="-122"/>
              </a:rPr>
              <a:t>c. </a:t>
            </a:r>
            <a:r>
              <a:rPr lang="zh-CN" altLang="en-US" sz="3200" b="0" dirty="0">
                <a:latin typeface="华文楷体" panose="02010600040101010101" pitchFamily="2" charset="-122"/>
                <a:ea typeface="华文楷体" panose="02010600040101010101" pitchFamily="2" charset="-122"/>
              </a:rPr>
              <a:t>兄有两子示例。</a:t>
            </a:r>
            <a:endParaRPr lang="zh-CN"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2557255" y="2159510"/>
            <a:ext cx="7103580" cy="3883482"/>
          </a:xfrm>
          <a:prstGeom prst="rect">
            <a:avLst/>
          </a:prstGeom>
          <a:noFill/>
          <a:ln>
            <a:noFill/>
          </a:ln>
        </p:spPr>
      </p:pic>
    </p:spTree>
    <p:extLst>
      <p:ext uri="{BB962C8B-B14F-4D97-AF65-F5344CB8AC3E}">
        <p14:creationId xmlns:p14="http://schemas.microsoft.com/office/powerpoint/2010/main" val="27500410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720349"/>
          </a:xfrm>
        </p:spPr>
        <p:txBody>
          <a:bodyPr>
            <a:noAutofit/>
          </a:bodyPr>
          <a:lstStyle/>
          <a:p>
            <a:pPr marL="0" indent="0">
              <a:buNone/>
            </a:pPr>
            <a:r>
              <a:rPr lang="en-US" altLang="zh-CN" sz="3200" b="0" dirty="0">
                <a:latin typeface="华文楷体" panose="02010600040101010101" pitchFamily="2" charset="-122"/>
                <a:ea typeface="华文楷体" panose="02010600040101010101" pitchFamily="2" charset="-122"/>
              </a:rPr>
              <a:t>c. </a:t>
            </a:r>
            <a:r>
              <a:rPr lang="zh-CN" altLang="en-US" sz="3200" b="0" dirty="0">
                <a:latin typeface="华文楷体" panose="02010600040101010101" pitchFamily="2" charset="-122"/>
                <a:ea typeface="华文楷体" panose="02010600040101010101" pitchFamily="2" charset="-122"/>
              </a:rPr>
              <a:t>兄有两子示例。</a:t>
            </a:r>
            <a:endParaRPr lang="zh-CN"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（二）兄黑</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2147272" y="2413953"/>
            <a:ext cx="7499350" cy="3529648"/>
          </a:xfrm>
          <a:prstGeom prst="rect">
            <a:avLst/>
          </a:prstGeom>
          <a:noFill/>
          <a:ln>
            <a:noFill/>
          </a:ln>
        </p:spPr>
      </p:pic>
    </p:spTree>
    <p:extLst>
      <p:ext uri="{BB962C8B-B14F-4D97-AF65-F5344CB8AC3E}">
        <p14:creationId xmlns:p14="http://schemas.microsoft.com/office/powerpoint/2010/main" val="234497273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346990"/>
            <a:ext cx="11162884" cy="2012436"/>
          </a:xfrm>
        </p:spPr>
        <p:txBody>
          <a:bodyPr>
            <a:noAutofit/>
          </a:bodyPr>
          <a:lstStyle/>
          <a:p>
            <a:pPr marL="0" indent="0">
              <a:buNone/>
            </a:pPr>
            <a:r>
              <a:rPr lang="zh-CN" altLang="zh-CN" sz="3200" b="0" dirty="0">
                <a:latin typeface="华文楷体" panose="02010600040101010101" pitchFamily="2" charset="-122"/>
                <a:ea typeface="华文楷体" panose="02010600040101010101" pitchFamily="2" charset="-122"/>
              </a:rPr>
              <a:t>父一定是黑色，且兄一定有两黑子，</a:t>
            </a:r>
            <a:r>
              <a:rPr lang="zh-CN" altLang="en-US" sz="3200" b="0" dirty="0">
                <a:latin typeface="华文楷体" panose="02010600040101010101" pitchFamily="2" charset="-122"/>
                <a:ea typeface="华文楷体" panose="02010600040101010101" pitchFamily="2" charset="-122"/>
              </a:rPr>
              <a:t>有两种</a:t>
            </a:r>
            <a:r>
              <a:rPr lang="zh-CN" altLang="zh-CN" sz="3200" b="0" dirty="0">
                <a:latin typeface="华文楷体" panose="02010600040101010101" pitchFamily="2" charset="-122"/>
                <a:ea typeface="华文楷体" panose="02010600040101010101" pitchFamily="2" charset="-122"/>
              </a:rPr>
              <a:t>结构</a:t>
            </a:r>
            <a:r>
              <a:rPr lang="zh-CN" altLang="en-US" sz="3200" b="0" dirty="0">
                <a:latin typeface="华文楷体" panose="02010600040101010101" pitchFamily="2" charset="-122"/>
                <a:ea typeface="华文楷体" panose="02010600040101010101" pitchFamily="2" charset="-122"/>
              </a:rPr>
              <a:t>，</a:t>
            </a:r>
            <a:r>
              <a:rPr lang="zh-CN" altLang="zh-CN" sz="3200" b="0" dirty="0">
                <a:latin typeface="华文楷体" panose="02010600040101010101" pitchFamily="2" charset="-122"/>
                <a:ea typeface="华文楷体" panose="02010600040101010101" pitchFamily="2" charset="-122"/>
              </a:rPr>
              <a:t>见图。</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zh-CN" sz="3200" dirty="0">
                <a:latin typeface="华文楷体" panose="02010600040101010101" pitchFamily="2" charset="-122"/>
                <a:ea typeface="华文楷体" panose="02010600040101010101" pitchFamily="2" charset="-122"/>
              </a:rPr>
              <a:t>处理方法：</a:t>
            </a:r>
            <a:r>
              <a:rPr lang="zh-CN" altLang="zh-CN" sz="3200" b="0" dirty="0">
                <a:latin typeface="华文楷体" panose="02010600040101010101" pitchFamily="2" charset="-122"/>
                <a:ea typeface="华文楷体" panose="02010600040101010101" pitchFamily="2" charset="-122"/>
              </a:rPr>
              <a:t>进行一次</a:t>
            </a:r>
            <a:r>
              <a:rPr lang="en-US" altLang="zh-CN" sz="3200" b="0" dirty="0">
                <a:latin typeface="华文楷体" panose="02010600040101010101" pitchFamily="2" charset="-122"/>
                <a:ea typeface="华文楷体" panose="02010600040101010101" pitchFamily="2" charset="-122"/>
              </a:rPr>
              <a:t>LL</a:t>
            </a:r>
            <a:r>
              <a:rPr lang="zh-CN" altLang="zh-CN" sz="3200" b="0" dirty="0">
                <a:latin typeface="华文楷体" panose="02010600040101010101" pitchFamily="2" charset="-122"/>
                <a:ea typeface="华文楷体" panose="02010600040101010101" pitchFamily="2" charset="-122"/>
              </a:rPr>
              <a:t>旋转或者</a:t>
            </a:r>
            <a:r>
              <a:rPr lang="en-US" altLang="zh-CN" sz="3200" b="0" dirty="0">
                <a:latin typeface="华文楷体" panose="02010600040101010101" pitchFamily="2" charset="-122"/>
                <a:ea typeface="华文楷体" panose="02010600040101010101" pitchFamily="2" charset="-122"/>
              </a:rPr>
              <a:t>RR</a:t>
            </a:r>
            <a:r>
              <a:rPr lang="zh-CN" altLang="zh-CN" sz="3200" b="0" dirty="0">
                <a:latin typeface="华文楷体" panose="02010600040101010101" pitchFamily="2" charset="-122"/>
                <a:ea typeface="华文楷体" panose="02010600040101010101" pitchFamily="2" charset="-122"/>
              </a:rPr>
              <a:t>旋转，然后父兄换色，调整结点</a:t>
            </a:r>
            <a:r>
              <a:rPr lang="en-US" altLang="zh-CN" sz="3200" b="0" dirty="0">
                <a:latin typeface="华文楷体" panose="02010600040101010101" pitchFamily="2" charset="-122"/>
                <a:ea typeface="华文楷体" panose="02010600040101010101" pitchFamily="2" charset="-122"/>
              </a:rPr>
              <a:t>X</a:t>
            </a:r>
            <a:r>
              <a:rPr lang="zh-CN" altLang="zh-CN" sz="3200" b="0" dirty="0">
                <a:latin typeface="华文楷体" panose="02010600040101010101" pitchFamily="2" charset="-122"/>
                <a:ea typeface="华文楷体" panose="02010600040101010101" pitchFamily="2" charset="-122"/>
              </a:rPr>
              <a:t>即转为兄黑情况。</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（二）兄红</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15505" y="3359426"/>
            <a:ext cx="5011869" cy="3081131"/>
          </a:xfrm>
          <a:prstGeom prst="rect">
            <a:avLst/>
          </a:prstGeom>
          <a:noFill/>
          <a:ln>
            <a:noFill/>
          </a:ln>
        </p:spPr>
      </p:pic>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5869230" y="3393136"/>
            <a:ext cx="5401743" cy="3047421"/>
          </a:xfrm>
          <a:prstGeom prst="rect">
            <a:avLst/>
          </a:prstGeom>
          <a:noFill/>
          <a:ln>
            <a:noFill/>
          </a:ln>
        </p:spPr>
      </p:pic>
    </p:spTree>
    <p:extLst>
      <p:ext uri="{BB962C8B-B14F-4D97-AF65-F5344CB8AC3E}">
        <p14:creationId xmlns:p14="http://schemas.microsoft.com/office/powerpoint/2010/main" val="14405119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（二）兄红示例</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748741" y="1746208"/>
            <a:ext cx="8296412" cy="4197392"/>
          </a:xfrm>
          <a:prstGeom prst="rect">
            <a:avLst/>
          </a:prstGeom>
          <a:noFill/>
          <a:ln>
            <a:noFill/>
          </a:ln>
        </p:spPr>
      </p:pic>
    </p:spTree>
    <p:extLst>
      <p:ext uri="{BB962C8B-B14F-4D97-AF65-F5344CB8AC3E}">
        <p14:creationId xmlns:p14="http://schemas.microsoft.com/office/powerpoint/2010/main" val="20755608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（二）兄红示例</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892279" y="1906878"/>
            <a:ext cx="4009335" cy="3857818"/>
          </a:xfrm>
          <a:prstGeom prst="rect">
            <a:avLst/>
          </a:prstGeom>
          <a:noFill/>
          <a:ln>
            <a:noFill/>
          </a:ln>
        </p:spPr>
      </p:pic>
      <p:sp>
        <p:nvSpPr>
          <p:cNvPr id="2" name="椭圆 1"/>
          <p:cNvSpPr/>
          <p:nvPr/>
        </p:nvSpPr>
        <p:spPr>
          <a:xfrm>
            <a:off x="11530013" y="6429375"/>
            <a:ext cx="100012" cy="1428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5372892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外部查找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4285273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4" y="1346990"/>
            <a:ext cx="11757433" cy="5060598"/>
          </a:xfrm>
        </p:spPr>
        <p:txBody>
          <a:bodyPr>
            <a:noAutofit/>
          </a:bodyPr>
          <a:lstStyle/>
          <a:p>
            <a:pPr>
              <a:buFont typeface="Wingdings" panose="05000000000000000000" pitchFamily="2" charset="2"/>
              <a:buChar char="Ø"/>
            </a:pPr>
            <a:r>
              <a:rPr lang="zh-CN" altLang="en-US" sz="2800" b="0" dirty="0">
                <a:latin typeface="华文楷体" panose="02010600040101010101" pitchFamily="2" charset="-122"/>
                <a:ea typeface="华文楷体" panose="02010600040101010101" pitchFamily="2" charset="-122"/>
              </a:rPr>
              <a:t>上面</a:t>
            </a:r>
            <a:r>
              <a:rPr lang="zh-CN" altLang="zh-CN" sz="2800" b="0" dirty="0">
                <a:latin typeface="华文楷体" panose="02010600040101010101" pitchFamily="2" charset="-122"/>
                <a:ea typeface="华文楷体" panose="02010600040101010101" pitchFamily="2" charset="-122"/>
              </a:rPr>
              <a:t>各种查找都是基于数据元素能够全部载入内存来讨论其存储结构和算法的。</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在实际应用中，数据量往往很大，存储在外存储器上的文件中，数据无法一次性载入内存</a:t>
            </a:r>
            <a:r>
              <a:rPr lang="zh-CN" altLang="en-US" sz="2800" b="0" dirty="0">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数据的存储常是按其写入时间的先后顺序存储。为了加快数据的查找速度，建立索引文件是最普遍的做法。</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索引文件</a:t>
            </a:r>
            <a:r>
              <a:rPr lang="zh-CN" altLang="en-US" sz="2800" b="0" dirty="0">
                <a:latin typeface="华文楷体" panose="02010600040101010101" pitchFamily="2" charset="-122"/>
                <a:ea typeface="华文楷体" panose="02010600040101010101" pitchFamily="2" charset="-122"/>
              </a:rPr>
              <a:t>，通常按关键字顺序存储了</a:t>
            </a:r>
            <a:r>
              <a:rPr lang="zh-CN" altLang="zh-CN" sz="2800" b="0" dirty="0">
                <a:latin typeface="华文楷体" panose="02010600040101010101" pitchFamily="2" charset="-122"/>
                <a:ea typeface="华文楷体" panose="02010600040101010101" pitchFamily="2" charset="-122"/>
              </a:rPr>
              <a:t>关键字和</a:t>
            </a:r>
            <a:r>
              <a:rPr lang="zh-CN" altLang="en-US" sz="2800" b="0" dirty="0">
                <a:latin typeface="华文楷体" panose="02010600040101010101" pitchFamily="2" charset="-122"/>
                <a:ea typeface="华文楷体" panose="02010600040101010101" pitchFamily="2" charset="-122"/>
              </a:rPr>
              <a:t>所属</a:t>
            </a:r>
            <a:r>
              <a:rPr lang="zh-CN" altLang="zh-CN" sz="2800" b="0" dirty="0">
                <a:latin typeface="华文楷体" panose="02010600040101010101" pitchFamily="2" charset="-122"/>
                <a:ea typeface="华文楷体" panose="02010600040101010101" pitchFamily="2" charset="-122"/>
              </a:rPr>
              <a:t>数据在原始文件中地址的对应关系</a:t>
            </a:r>
            <a:r>
              <a:rPr lang="zh-CN" altLang="en-US" sz="2800" b="0" dirty="0">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查找时</a:t>
            </a:r>
            <a:r>
              <a:rPr lang="zh-CN" altLang="en-US" sz="2800" b="0" dirty="0">
                <a:latin typeface="华文楷体" panose="02010600040101010101" pitchFamily="2" charset="-122"/>
                <a:ea typeface="华文楷体" panose="02010600040101010101" pitchFamily="2" charset="-122"/>
              </a:rPr>
              <a:t>首先</a:t>
            </a:r>
            <a:r>
              <a:rPr lang="zh-CN" altLang="zh-CN" sz="2800" b="0" dirty="0">
                <a:latin typeface="华文楷体" panose="02010600040101010101" pitchFamily="2" charset="-122"/>
                <a:ea typeface="华文楷体" panose="02010600040101010101" pitchFamily="2" charset="-122"/>
              </a:rPr>
              <a:t>在索引文件中按关键字查找，找到待查关键字后，通过对应的地址信息，到数据文件</a:t>
            </a:r>
            <a:r>
              <a:rPr lang="zh-CN" altLang="en-US" sz="2800" b="0" dirty="0">
                <a:latin typeface="华文楷体" panose="02010600040101010101" pitchFamily="2" charset="-122"/>
                <a:ea typeface="华文楷体" panose="02010600040101010101" pitchFamily="2" charset="-122"/>
              </a:rPr>
              <a:t>就能</a:t>
            </a:r>
            <a:r>
              <a:rPr lang="zh-CN" altLang="zh-CN" sz="2800" b="0" dirty="0">
                <a:latin typeface="华文楷体" panose="02010600040101010101" pitchFamily="2" charset="-122"/>
                <a:ea typeface="华文楷体" panose="02010600040101010101" pitchFamily="2" charset="-122"/>
              </a:rPr>
              <a:t>读取</a:t>
            </a:r>
            <a:r>
              <a:rPr lang="zh-CN" altLang="en-US" sz="2800" b="0" dirty="0">
                <a:latin typeface="华文楷体" panose="02010600040101010101" pitchFamily="2" charset="-122"/>
                <a:ea typeface="华文楷体" panose="02010600040101010101" pitchFamily="2" charset="-122"/>
              </a:rPr>
              <a:t>到</a:t>
            </a:r>
            <a:r>
              <a:rPr lang="zh-CN" altLang="zh-CN" sz="2800" b="0" dirty="0">
                <a:latin typeface="华文楷体" panose="02010600040101010101" pitchFamily="2" charset="-122"/>
                <a:ea typeface="华文楷体" panose="02010600040101010101" pitchFamily="2" charset="-122"/>
              </a:rPr>
              <a:t>目标数据。</a:t>
            </a:r>
            <a:endParaRPr lang="zh-CN" altLang="en-US"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外部查找</a:t>
            </a:r>
          </a:p>
        </p:txBody>
      </p:sp>
    </p:spTree>
    <p:extLst>
      <p:ext uri="{BB962C8B-B14F-4D97-AF65-F5344CB8AC3E}">
        <p14:creationId xmlns:p14="http://schemas.microsoft.com/office/powerpoint/2010/main" val="176079594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en-US" altLang="zh-CN" sz="2800" dirty="0">
                <a:solidFill>
                  <a:srgbClr val="FF0000"/>
                </a:solidFill>
                <a:latin typeface="华文楷体" pitchFamily="2" charset="-122"/>
                <a:ea typeface="华文楷体" pitchFamily="2" charset="-122"/>
              </a:rPr>
              <a:t>B</a:t>
            </a:r>
            <a:r>
              <a:rPr lang="zh-CN" altLang="en-US" sz="2800" dirty="0">
                <a:solidFill>
                  <a:srgbClr val="FF0000"/>
                </a:solidFill>
                <a:latin typeface="华文楷体" pitchFamily="2" charset="-122"/>
                <a:ea typeface="华文楷体" pitchFamily="2" charset="-122"/>
              </a:rPr>
              <a:t>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solidFill>
                  <a:srgbClr val="FF0000"/>
                </a:solidFill>
                <a:latin typeface="华文楷体" pitchFamily="2" charset="-122"/>
                <a:ea typeface="华文楷体" pitchFamily="2" charset="-122"/>
              </a:rPr>
              <a:t> </a:t>
            </a:r>
            <a:r>
              <a:rPr lang="en-US" altLang="zh-CN" sz="2800" dirty="0">
                <a:latin typeface="华文楷体" pitchFamily="2" charset="-122"/>
                <a:ea typeface="华文楷体" pitchFamily="2" charset="-122"/>
              </a:rPr>
              <a:t>B+</a:t>
            </a:r>
            <a:r>
              <a:rPr lang="zh-CN" altLang="en-US" sz="2800" dirty="0">
                <a:latin typeface="华文楷体" pitchFamily="2" charset="-122"/>
                <a:ea typeface="华文楷体" pitchFamily="2" charset="-122"/>
              </a:rPr>
              <a:t>树</a:t>
            </a:r>
            <a:endParaRPr lang="en-US" altLang="zh-CN" sz="2800" dirty="0">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外部查找：</a:t>
            </a:r>
          </a:p>
        </p:txBody>
      </p:sp>
    </p:spTree>
    <p:extLst>
      <p:ext uri="{BB962C8B-B14F-4D97-AF65-F5344CB8AC3E}">
        <p14:creationId xmlns:p14="http://schemas.microsoft.com/office/powerpoint/2010/main" val="79253867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67415" y="1521163"/>
                <a:ext cx="11599298" cy="5036800"/>
              </a:xfrm>
            </p:spPr>
            <p:txBody>
              <a:bodyPr>
                <a:noAutofit/>
              </a:bodyPr>
              <a:lstStyle/>
              <a:p>
                <a:pPr marL="0" indent="0">
                  <a:buNone/>
                </a:pPr>
                <a:r>
                  <a:rPr lang="en-US" altLang="zh-CN" sz="3200" b="0" dirty="0">
                    <a:ea typeface="华文楷体" panose="02010600040101010101" pitchFamily="2" charset="-122"/>
                    <a:cs typeface="Times New Roman" panose="02020603050405020304" pitchFamily="18" charset="0"/>
                  </a:rPr>
                  <a:t>B</a:t>
                </a:r>
                <a:r>
                  <a:rPr lang="zh-CN" altLang="zh-CN" sz="3200" b="0" dirty="0">
                    <a:ea typeface="华文楷体" panose="02010600040101010101" pitchFamily="2" charset="-122"/>
                    <a:cs typeface="Times New Roman" panose="02020603050405020304" pitchFamily="18" charset="0"/>
                  </a:rPr>
                  <a:t>树是一棵可以用来建立索引的多路查找树，也称多路搜索树</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0" indent="0">
                  <a:buNone/>
                </a:pPr>
                <a:endParaRPr lang="en-US" altLang="zh-CN" sz="3200" b="0" dirty="0">
                  <a:ea typeface="华文楷体" panose="02010600040101010101" pitchFamily="2" charset="-122"/>
                  <a:cs typeface="Times New Roman" panose="02020603050405020304" pitchFamily="18" charset="0"/>
                </a:endParaRPr>
              </a:p>
              <a:p>
                <a:pPr marL="0" indent="0">
                  <a:buNone/>
                </a:pPr>
                <a:r>
                  <a:rPr lang="en-US" altLang="zh-CN" sz="3200" b="0" dirty="0">
                    <a:ea typeface="华文楷体" panose="02010600040101010101" pitchFamily="2" charset="-122"/>
                    <a:cs typeface="Times New Roman" panose="02020603050405020304" pitchFamily="18" charset="0"/>
                  </a:rPr>
                  <a:t>M</a:t>
                </a:r>
                <a:r>
                  <a:rPr lang="zh-CN" altLang="zh-CN" sz="3200" b="0" dirty="0">
                    <a:ea typeface="华文楷体" panose="02010600040101010101" pitchFamily="2" charset="-122"/>
                    <a:cs typeface="Times New Roman" panose="02020603050405020304" pitchFamily="18" charset="0"/>
                  </a:rPr>
                  <a:t>阶的</a:t>
                </a:r>
                <a:r>
                  <a:rPr lang="en-US" altLang="zh-CN" sz="3200" b="0" dirty="0">
                    <a:ea typeface="华文楷体" panose="02010600040101010101" pitchFamily="2" charset="-122"/>
                    <a:cs typeface="Times New Roman" panose="02020603050405020304" pitchFamily="18" charset="0"/>
                  </a:rPr>
                  <a:t>B</a:t>
                </a:r>
                <a:r>
                  <a:rPr lang="zh-CN" altLang="zh-CN" sz="3200" b="0" dirty="0">
                    <a:ea typeface="华文楷体" panose="02010600040101010101" pitchFamily="2" charset="-122"/>
                    <a:cs typeface="Times New Roman" panose="02020603050405020304" pitchFamily="18" charset="0"/>
                  </a:rPr>
                  <a:t>树须满足如下定义：</a:t>
                </a:r>
              </a:p>
              <a:p>
                <a:pPr marL="457200" lvl="0" indent="-457200">
                  <a:buFont typeface="+mj-lt"/>
                  <a:buAutoNum type="arabicPeriod"/>
                </a:pPr>
                <a:r>
                  <a:rPr lang="zh-CN" altLang="zh-CN" sz="3200" b="0" dirty="0">
                    <a:ea typeface="华文楷体" panose="02010600040101010101" pitchFamily="2" charset="-122"/>
                    <a:cs typeface="Times New Roman" panose="02020603050405020304" pitchFamily="18" charset="0"/>
                  </a:rPr>
                  <a:t>或者为空、或者只有一个根结点、或者除了根还有多个结点。</a:t>
                </a:r>
              </a:p>
              <a:p>
                <a:pPr marL="457200" lvl="0" indent="-457200">
                  <a:buFont typeface="+mj-lt"/>
                  <a:buAutoNum type="arabicPeriod"/>
                </a:pPr>
                <a:r>
                  <a:rPr lang="zh-CN" altLang="zh-CN" sz="3200" b="0" dirty="0">
                    <a:ea typeface="华文楷体" panose="02010600040101010101" pitchFamily="2" charset="-122"/>
                    <a:cs typeface="Times New Roman" panose="02020603050405020304" pitchFamily="18" charset="0"/>
                  </a:rPr>
                  <a:t>根结点如果有子，则至少有两个儿子、至多有</a:t>
                </a:r>
                <a:r>
                  <a:rPr lang="en-US" altLang="zh-CN" sz="3200" b="0" dirty="0">
                    <a:ea typeface="华文楷体" panose="02010600040101010101" pitchFamily="2" charset="-122"/>
                    <a:cs typeface="Times New Roman" panose="02020603050405020304" pitchFamily="18" charset="0"/>
                  </a:rPr>
                  <a:t>M</a:t>
                </a:r>
                <a:r>
                  <a:rPr lang="zh-CN" altLang="zh-CN" sz="3200" b="0" dirty="0">
                    <a:ea typeface="华文楷体" panose="02010600040101010101" pitchFamily="2" charset="-122"/>
                    <a:cs typeface="Times New Roman" panose="02020603050405020304" pitchFamily="18" charset="0"/>
                  </a:rPr>
                  <a:t>个儿子。</a:t>
                </a:r>
              </a:p>
              <a:p>
                <a:pPr marL="457200" lvl="0" indent="-457200">
                  <a:buFont typeface="+mj-lt"/>
                  <a:buAutoNum type="arabicPeriod"/>
                </a:pPr>
                <a:r>
                  <a:rPr lang="zh-CN" altLang="zh-CN" sz="3200" b="0" dirty="0">
                    <a:highlight>
                      <a:srgbClr val="FFFF00"/>
                    </a:highlight>
                    <a:ea typeface="华文楷体" panose="02010600040101010101" pitchFamily="2" charset="-122"/>
                    <a:cs typeface="Times New Roman" panose="02020603050405020304" pitchFamily="18" charset="0"/>
                  </a:rPr>
                  <a:t>除了根结点外，每个非叶子结点至少有</a:t>
                </a:r>
                <a14:m>
                  <m:oMath xmlns:m="http://schemas.openxmlformats.org/officeDocument/2006/math">
                    <m:d>
                      <m:dPr>
                        <m:begChr m:val="⌈"/>
                        <m:endChr m:val="⌉"/>
                        <m:ctrlPr>
                          <a:rPr lang="zh-CN" altLang="zh-CN" sz="3200" b="0" i="1">
                            <a:highlight>
                              <a:srgbClr val="FFFF00"/>
                            </a:highlight>
                            <a:latin typeface="Cambria Math" panose="02040503050406030204" pitchFamily="18" charset="0"/>
                          </a:rPr>
                        </m:ctrlPr>
                      </m:dPr>
                      <m:e>
                        <m:r>
                          <a:rPr lang="en-US" altLang="zh-CN" sz="3200" b="0" i="1">
                            <a:highlight>
                              <a:srgbClr val="FFFF00"/>
                            </a:highlight>
                            <a:latin typeface="Cambria Math" panose="02040503050406030204" pitchFamily="18" charset="0"/>
                          </a:rPr>
                          <m:t>𝑀</m:t>
                        </m:r>
                        <m:r>
                          <a:rPr lang="en-US" altLang="zh-CN" sz="3200" b="0" i="1">
                            <a:highlight>
                              <a:srgbClr val="FFFF00"/>
                            </a:highlight>
                            <a:latin typeface="Cambria Math" panose="02040503050406030204" pitchFamily="18" charset="0"/>
                          </a:rPr>
                          <m:t>/2</m:t>
                        </m:r>
                      </m:e>
                    </m:d>
                  </m:oMath>
                </a14:m>
                <a:r>
                  <a:rPr lang="zh-CN" altLang="zh-CN" sz="3200" b="0" dirty="0">
                    <a:highlight>
                      <a:srgbClr val="FFFF00"/>
                    </a:highlight>
                    <a:ea typeface="华文楷体" panose="02010600040101010101" pitchFamily="2" charset="-122"/>
                    <a:cs typeface="Times New Roman" panose="02020603050405020304" pitchFamily="18" charset="0"/>
                  </a:rPr>
                  <a:t>个儿子，至多有</a:t>
                </a:r>
                <a:r>
                  <a:rPr lang="en-US" altLang="zh-CN" sz="3200" b="0" dirty="0">
                    <a:highlight>
                      <a:srgbClr val="FFFF00"/>
                    </a:highlight>
                    <a:ea typeface="华文楷体" panose="02010600040101010101" pitchFamily="2" charset="-122"/>
                    <a:cs typeface="Times New Roman" panose="02020603050405020304" pitchFamily="18" charset="0"/>
                  </a:rPr>
                  <a:t>M</a:t>
                </a:r>
                <a:r>
                  <a:rPr lang="zh-CN" altLang="zh-CN" sz="3200" b="0" dirty="0">
                    <a:highlight>
                      <a:srgbClr val="FFFF00"/>
                    </a:highlight>
                    <a:ea typeface="华文楷体" panose="02010600040101010101" pitchFamily="2" charset="-122"/>
                    <a:cs typeface="Times New Roman" panose="02020603050405020304" pitchFamily="18" charset="0"/>
                  </a:rPr>
                  <a:t>个儿子。</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67415" y="1521163"/>
                <a:ext cx="11599298" cy="5036800"/>
              </a:xfrm>
              <a:blipFill>
                <a:blip r:embed="rId3"/>
                <a:stretch>
                  <a:fillRect l="-1311" t="-756" r="-1421"/>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a:t>
            </a:r>
          </a:p>
        </p:txBody>
      </p:sp>
    </p:spTree>
    <p:extLst>
      <p:ext uri="{BB962C8B-B14F-4D97-AF65-F5344CB8AC3E}">
        <p14:creationId xmlns:p14="http://schemas.microsoft.com/office/powerpoint/2010/main" val="131113428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67415" y="1282624"/>
                <a:ext cx="11676948" cy="5060598"/>
              </a:xfrm>
            </p:spPr>
            <p:txBody>
              <a:bodyPr>
                <a:noAutofit/>
              </a:bodyPr>
              <a:lstStyle/>
              <a:p>
                <a:pPr marL="636588" lvl="0" indent="0">
                  <a:buNone/>
                </a:pPr>
                <a:r>
                  <a:rPr lang="zh-CN" altLang="zh-CN" sz="3200" b="0" dirty="0">
                    <a:ea typeface="华文楷体" panose="02010600040101010101" pitchFamily="2" charset="-122"/>
                    <a:cs typeface="Times New Roman" panose="02020603050405020304" pitchFamily="18" charset="0"/>
                  </a:rPr>
                  <a:t>非叶子结点结构如下：</a:t>
                </a:r>
              </a:p>
              <a:p>
                <a:pPr marL="636588" indent="0">
                  <a:buNone/>
                </a:pPr>
                <a14:m>
                  <m:oMathPara xmlns:m="http://schemas.openxmlformats.org/officeDocument/2006/math">
                    <m:oMathParaPr>
                      <m:jc m:val="centerGroup"/>
                    </m:oMathParaPr>
                    <m:oMath xmlns:m="http://schemas.openxmlformats.org/officeDocument/2006/math">
                      <m:d>
                        <m:dPr>
                          <m:ctrlPr>
                            <a:rPr lang="zh-CN" altLang="zh-CN" sz="3200" b="0" i="1">
                              <a:latin typeface="Cambria Math" panose="02040503050406030204" pitchFamily="18" charset="0"/>
                            </a:rPr>
                          </m:ctrlPr>
                        </m:dPr>
                        <m:e>
                          <m:r>
                            <a:rPr lang="en-US" altLang="zh-CN" sz="3200" b="0" i="1">
                              <a:latin typeface="Cambria Math" panose="02040503050406030204" pitchFamily="18" charset="0"/>
                            </a:rPr>
                            <m:t>𝑛</m:t>
                          </m:r>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0</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1</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𝑅</m:t>
                              </m:r>
                            </m:e>
                            <m:sub>
                              <m:r>
                                <a:rPr lang="en-US" altLang="zh-CN" sz="3200" b="0" i="1">
                                  <a:latin typeface="Cambria Math" panose="02040503050406030204" pitchFamily="18" charset="0"/>
                                </a:rPr>
                                <m:t>1</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1</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2</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𝑅</m:t>
                              </m:r>
                            </m:e>
                            <m:sub>
                              <m:r>
                                <a:rPr lang="en-US" altLang="zh-CN" sz="3200" b="0" i="1">
                                  <a:latin typeface="Cambria Math" panose="02040503050406030204" pitchFamily="18" charset="0"/>
                                </a:rPr>
                                <m:t>2</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2</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𝑛</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𝑅</m:t>
                              </m:r>
                            </m:e>
                            <m:sub>
                              <m:r>
                                <a:rPr lang="en-US" altLang="zh-CN" sz="3200" b="0" i="1">
                                  <a:latin typeface="Cambria Math" panose="02040503050406030204" pitchFamily="18" charset="0"/>
                                </a:rPr>
                                <m:t>𝑛</m:t>
                              </m:r>
                            </m:sub>
                          </m:sSub>
                          <m:r>
                            <a:rPr lang="en-US" altLang="zh-CN" sz="3200" b="0" i="1">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𝑛</m:t>
                              </m:r>
                            </m:sub>
                          </m:sSub>
                        </m:e>
                      </m:d>
                    </m:oMath>
                  </m:oMathPara>
                </a14:m>
                <a:endParaRPr lang="zh-CN" altLang="zh-CN" sz="3200" b="0" dirty="0">
                  <a:ea typeface="华文楷体" panose="02010600040101010101" pitchFamily="2" charset="-122"/>
                  <a:cs typeface="Times New Roman" panose="02020603050405020304" pitchFamily="18" charset="0"/>
                </a:endParaRPr>
              </a:p>
              <a:p>
                <a:pPr marL="636588" indent="0">
                  <a:buNone/>
                </a:pPr>
                <a:r>
                  <a:rPr lang="zh-CN" altLang="zh-CN" sz="3200" b="0" dirty="0">
                    <a:ea typeface="华文楷体" panose="02010600040101010101" pitchFamily="2" charset="-122"/>
                    <a:cs typeface="Times New Roman" panose="02020603050405020304" pitchFamily="18" charset="0"/>
                  </a:rPr>
                  <a:t>其中：</a:t>
                </a:r>
                <a:r>
                  <a:rPr lang="en-US" altLang="zh-CN" sz="3200" b="0" dirty="0">
                    <a:highlight>
                      <a:srgbClr val="FFFF00"/>
                    </a:highlight>
                    <a:ea typeface="华文楷体" panose="02010600040101010101" pitchFamily="2" charset="-122"/>
                    <a:cs typeface="Times New Roman" panose="02020603050405020304" pitchFamily="18" charset="0"/>
                  </a:rPr>
                  <a:t>n</a:t>
                </a:r>
                <a:r>
                  <a:rPr lang="zh-CN" altLang="zh-CN" sz="3200" b="0" dirty="0">
                    <a:highlight>
                      <a:srgbClr val="FFFF00"/>
                    </a:highlight>
                    <a:ea typeface="华文楷体" panose="02010600040101010101" pitchFamily="2" charset="-122"/>
                    <a:cs typeface="Times New Roman" panose="02020603050405020304" pitchFamily="18" charset="0"/>
                  </a:rPr>
                  <a:t>为结点中关键字的个数</a:t>
                </a:r>
                <a:r>
                  <a:rPr lang="zh-CN" altLang="zh-CN" sz="3200" b="0" dirty="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为关键字，</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𝑅</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为关键字为</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的数据在</a:t>
                </a:r>
                <a:r>
                  <a:rPr lang="zh-CN" altLang="zh-CN" sz="3200" b="0" dirty="0">
                    <a:highlight>
                      <a:srgbClr val="FFFF00"/>
                    </a:highlight>
                    <a:ea typeface="华文楷体" panose="02010600040101010101" pitchFamily="2" charset="-122"/>
                    <a:cs typeface="Times New Roman" panose="02020603050405020304" pitchFamily="18" charset="0"/>
                  </a:rPr>
                  <a:t>原始文件中的地址</a:t>
                </a:r>
                <a:r>
                  <a:rPr lang="zh-CN" altLang="zh-CN" sz="3200" b="0" dirty="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𝑖</m:t>
                        </m:r>
                        <m:r>
                          <a:rPr lang="zh-CN" altLang="en-US" sz="3200" b="0" i="1">
                            <a:latin typeface="Cambria Math" panose="02040503050406030204" pitchFamily="18" charset="0"/>
                          </a:rPr>
                          <m:t>−</m:t>
                        </m:r>
                        <m:r>
                          <a:rPr lang="en-US" altLang="zh-CN" sz="3200" b="0" i="1">
                            <a:latin typeface="Cambria Math" panose="02040503050406030204" pitchFamily="18" charset="0"/>
                          </a:rPr>
                          <m:t>1</m:t>
                        </m:r>
                      </m:sub>
                    </m:sSub>
                  </m:oMath>
                </a14:m>
                <a:r>
                  <a:rPr lang="zh-CN" altLang="zh-CN" sz="3200" b="0" dirty="0">
                    <a:ea typeface="华文楷体" panose="02010600040101010101" pitchFamily="2" charset="-122"/>
                    <a:cs typeface="Times New Roman" panose="02020603050405020304" pitchFamily="18" charset="0"/>
                  </a:rPr>
                  <a:t>为在树中关键字值小于</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的结点的地址，</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𝐴</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为在树中关键字值大于</a:t>
                </a:r>
                <a14:m>
                  <m:oMath xmlns:m="http://schemas.openxmlformats.org/officeDocument/2006/math">
                    <m:sSub>
                      <m:sSubPr>
                        <m:ctrlPr>
                          <a:rPr lang="zh-CN" altLang="zh-CN" sz="3200" b="0" i="1">
                            <a:latin typeface="Cambria Math" panose="02040503050406030204" pitchFamily="18" charset="0"/>
                          </a:rPr>
                        </m:ctrlPr>
                      </m:sSubPr>
                      <m:e>
                        <m:r>
                          <a:rPr lang="en-US" altLang="zh-CN" sz="3200" b="0" i="1">
                            <a:latin typeface="Cambria Math" panose="02040503050406030204" pitchFamily="18" charset="0"/>
                          </a:rPr>
                          <m:t>𝐾</m:t>
                        </m:r>
                      </m:e>
                      <m:sub>
                        <m:r>
                          <a:rPr lang="en-US" altLang="zh-CN" sz="3200" b="0" i="1">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的结点的地址。</a:t>
                </a:r>
                <a:r>
                  <a:rPr lang="en-US" altLang="zh-CN" sz="3200" b="0" dirty="0">
                    <a:ea typeface="华文楷体" panose="02010600040101010101" pitchFamily="2" charset="-122"/>
                    <a:cs typeface="Times New Roman" panose="02020603050405020304" pitchFamily="18" charset="0"/>
                  </a:rPr>
                  <a:t>n</a:t>
                </a:r>
                <a:r>
                  <a:rPr lang="zh-CN" altLang="zh-CN" sz="3200" b="0" dirty="0">
                    <a:ea typeface="华文楷体" panose="02010600040101010101" pitchFamily="2" charset="-122"/>
                    <a:cs typeface="Times New Roman" panose="02020603050405020304" pitchFamily="18" charset="0"/>
                  </a:rPr>
                  <a:t>个关键字就意味着该结点有</a:t>
                </a:r>
                <a:r>
                  <a:rPr lang="en-US" altLang="zh-CN" sz="3200" b="0" dirty="0">
                    <a:ea typeface="华文楷体" panose="02010600040101010101" pitchFamily="2" charset="-122"/>
                    <a:cs typeface="Times New Roman" panose="02020603050405020304" pitchFamily="18" charset="0"/>
                  </a:rPr>
                  <a:t>n+1</a:t>
                </a:r>
                <a:r>
                  <a:rPr lang="zh-CN" altLang="zh-CN" sz="3200" b="0" dirty="0">
                    <a:ea typeface="华文楷体" panose="02010600040101010101" pitchFamily="2" charset="-122"/>
                    <a:cs typeface="Times New Roman" panose="02020603050405020304" pitchFamily="18" charset="0"/>
                  </a:rPr>
                  <a:t>个孩子</a:t>
                </a:r>
                <a:endParaRPr lang="en-US" altLang="zh-CN" sz="3200" b="0" dirty="0">
                  <a:ea typeface="华文楷体" panose="02010600040101010101" pitchFamily="2" charset="-122"/>
                  <a:cs typeface="Times New Roman" panose="02020603050405020304" pitchFamily="18" charset="0"/>
                </a:endParaRPr>
              </a:p>
              <a:p>
                <a:pPr marL="457200" lvl="0" indent="-457200">
                  <a:buFont typeface="+mj-lt"/>
                  <a:buAutoNum type="arabicPeriod" startAt="4"/>
                </a:pPr>
                <a:r>
                  <a:rPr lang="zh-CN" altLang="zh-CN" sz="3200" b="0" dirty="0">
                    <a:ea typeface="华文楷体" panose="02010600040101010101" pitchFamily="2" charset="-122"/>
                    <a:cs typeface="Times New Roman" panose="02020603050405020304" pitchFamily="18" charset="0"/>
                  </a:rPr>
                  <a:t>叶子结点都在同一层上，且不带任何信息，可以视做空结点、表示查找失败。</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67415" y="1282624"/>
                <a:ext cx="11676948" cy="5060598"/>
              </a:xfrm>
              <a:blipFill>
                <a:blip r:embed="rId3"/>
                <a:stretch>
                  <a:fillRect l="-1086" r="-4777" b="-2500"/>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a:t>
            </a:r>
          </a:p>
        </p:txBody>
      </p:sp>
    </p:spTree>
    <p:extLst>
      <p:ext uri="{BB962C8B-B14F-4D97-AF65-F5344CB8AC3E}">
        <p14:creationId xmlns:p14="http://schemas.microsoft.com/office/powerpoint/2010/main" val="3423116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插值查找</a:t>
            </a:r>
          </a:p>
        </p:txBody>
      </p:sp>
      <mc:AlternateContent xmlns:mc="http://schemas.openxmlformats.org/markup-compatibility/2006" xmlns:a14="http://schemas.microsoft.com/office/drawing/2010/main">
        <mc:Choice Requires="a14">
          <p:sp>
            <p:nvSpPr>
              <p:cNvPr id="4" name="文本框 3"/>
              <p:cNvSpPr txBox="1"/>
              <p:nvPr/>
            </p:nvSpPr>
            <p:spPr>
              <a:xfrm>
                <a:off x="341460" y="1607028"/>
                <a:ext cx="11704766" cy="4524315"/>
              </a:xfrm>
              <a:prstGeom prst="rect">
                <a:avLst/>
              </a:prstGeom>
              <a:noFill/>
            </p:spPr>
            <p:txBody>
              <a:bodyPr wrap="square" rtlCol="0">
                <a:spAutoFit/>
              </a:bodyPr>
              <a:lstStyle/>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折半查找每次简单地找中间位置，插值查找是根据待查元素值和两个端点即最大最小元素值的距离来计算或估算下次查找的位置</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m:rPr>
                        <m:sty m:val="p"/>
                      </m:rPr>
                      <a:rPr lang="en-US" altLang="zh-CN" sz="3200">
                        <a:latin typeface="Cambria Math" panose="02040503050406030204" pitchFamily="18" charset="0"/>
                      </a:rPr>
                      <m:t>mid</m:t>
                    </m:r>
                    <m:r>
                      <a:rPr lang="en-US" altLang="zh-CN" sz="3200">
                        <a:latin typeface="Cambria Math" panose="02040503050406030204" pitchFamily="18" charset="0"/>
                      </a:rPr>
                      <m:t>=</m:t>
                    </m:r>
                    <m:r>
                      <m:rPr>
                        <m:sty m:val="p"/>
                      </m:rPr>
                      <a:rPr lang="en-US" altLang="zh-CN" sz="3200">
                        <a:latin typeface="Cambria Math" panose="02040503050406030204" pitchFamily="18" charset="0"/>
                      </a:rPr>
                      <m:t>low</m:t>
                    </m:r>
                    <m:r>
                      <a:rPr lang="en-US" altLang="zh-CN" sz="3200">
                        <a:latin typeface="Cambria Math" panose="02040503050406030204" pitchFamily="18" charset="0"/>
                      </a:rPr>
                      <m:t>+</m:t>
                    </m:r>
                    <m:d>
                      <m:dPr>
                        <m:ctrlPr>
                          <a:rPr lang="zh-CN" altLang="zh-CN" sz="3200" i="1">
                            <a:latin typeface="Cambria Math" panose="02040503050406030204" pitchFamily="18" charset="0"/>
                          </a:rPr>
                        </m:ctrlPr>
                      </m:dPr>
                      <m:e>
                        <m:r>
                          <m:rPr>
                            <m:sty m:val="p"/>
                          </m:rPr>
                          <a:rPr lang="en-US" altLang="zh-CN" sz="3200">
                            <a:latin typeface="Cambria Math" panose="02040503050406030204" pitchFamily="18" charset="0"/>
                          </a:rPr>
                          <m:t>high</m:t>
                        </m:r>
                        <m:r>
                          <a:rPr lang="en-US" altLang="zh-CN" sz="3200">
                            <a:latin typeface="Cambria Math" panose="02040503050406030204" pitchFamily="18" charset="0"/>
                          </a:rPr>
                          <m:t>−</m:t>
                        </m:r>
                        <m:r>
                          <m:rPr>
                            <m:sty m:val="p"/>
                          </m:rPr>
                          <a:rPr lang="en-US" altLang="zh-CN" sz="3200">
                            <a:latin typeface="Cambria Math" panose="02040503050406030204" pitchFamily="18" charset="0"/>
                          </a:rPr>
                          <m:t>low</m:t>
                        </m:r>
                      </m:e>
                    </m:d>
                    <m:r>
                      <a:rPr lang="en-US" altLang="zh-CN" sz="3200">
                        <a:latin typeface="Cambria Math" panose="02040503050406030204" pitchFamily="18" charset="0"/>
                      </a:rPr>
                      <m:t> ((</m:t>
                    </m:r>
                    <m:r>
                      <m:rPr>
                        <m:sty m:val="p"/>
                      </m:rPr>
                      <a:rPr lang="en-US" altLang="zh-CN" sz="3200">
                        <a:latin typeface="Cambria Math" panose="02040503050406030204" pitchFamily="18" charset="0"/>
                      </a:rPr>
                      <m:t>x</m:t>
                    </m:r>
                    <m:r>
                      <a:rPr lang="en-US" altLang="zh-CN" sz="3200">
                        <a:latin typeface="Cambria Math" panose="02040503050406030204" pitchFamily="18" charset="0"/>
                      </a:rPr>
                      <m:t>−</m:t>
                    </m:r>
                    <m:r>
                      <m:rPr>
                        <m:sty m:val="p"/>
                      </m:rPr>
                      <a:rPr lang="en-US" altLang="zh-CN" sz="3200">
                        <a:latin typeface="Cambria Math" panose="02040503050406030204" pitchFamily="18" charset="0"/>
                      </a:rPr>
                      <m:t>a</m:t>
                    </m:r>
                    <m:r>
                      <a:rPr lang="en-US" altLang="zh-CN" sz="3200">
                        <a:latin typeface="Cambria Math" panose="02040503050406030204" pitchFamily="18" charset="0"/>
                      </a:rPr>
                      <m:t>[</m:t>
                    </m:r>
                    <m:r>
                      <m:rPr>
                        <m:sty m:val="p"/>
                      </m:rPr>
                      <a:rPr lang="en-US" altLang="zh-CN" sz="3200">
                        <a:latin typeface="Cambria Math" panose="02040503050406030204" pitchFamily="18" charset="0"/>
                      </a:rPr>
                      <m:t>low</m:t>
                    </m:r>
                    <m:r>
                      <a:rPr lang="en-US" altLang="zh-CN" sz="3200">
                        <a:latin typeface="Cambria Math" panose="02040503050406030204" pitchFamily="18" charset="0"/>
                      </a:rPr>
                      <m:t>])/(</m:t>
                    </m:r>
                    <m:r>
                      <m:rPr>
                        <m:sty m:val="p"/>
                      </m:rPr>
                      <a:rPr lang="en-US" altLang="zh-CN" sz="3200">
                        <a:latin typeface="Cambria Math" panose="02040503050406030204" pitchFamily="18" charset="0"/>
                      </a:rPr>
                      <m:t>a</m:t>
                    </m:r>
                    <m:d>
                      <m:dPr>
                        <m:begChr m:val="["/>
                        <m:endChr m:val="]"/>
                        <m:ctrlPr>
                          <a:rPr lang="zh-CN" altLang="zh-CN" sz="3200" i="1">
                            <a:latin typeface="Cambria Math" panose="02040503050406030204" pitchFamily="18" charset="0"/>
                          </a:rPr>
                        </m:ctrlPr>
                      </m:dPr>
                      <m:e>
                        <m:r>
                          <m:rPr>
                            <m:sty m:val="p"/>
                          </m:rPr>
                          <a:rPr lang="en-US" altLang="zh-CN" sz="3200">
                            <a:latin typeface="Cambria Math" panose="02040503050406030204" pitchFamily="18" charset="0"/>
                          </a:rPr>
                          <m:t>high</m:t>
                        </m:r>
                      </m:e>
                    </m:d>
                    <m:r>
                      <a:rPr lang="en-US" altLang="zh-CN" sz="3200">
                        <a:latin typeface="Cambria Math" panose="02040503050406030204" pitchFamily="18" charset="0"/>
                      </a:rPr>
                      <m:t>−</m:t>
                    </m:r>
                    <m:r>
                      <m:rPr>
                        <m:sty m:val="p"/>
                      </m:rPr>
                      <a:rPr lang="en-US" altLang="zh-CN" sz="3200">
                        <a:latin typeface="Cambria Math" panose="02040503050406030204" pitchFamily="18" charset="0"/>
                      </a:rPr>
                      <m:t>a</m:t>
                    </m:r>
                    <m:r>
                      <a:rPr lang="en-US" altLang="zh-CN" sz="3200">
                        <a:latin typeface="Cambria Math" panose="02040503050406030204" pitchFamily="18" charset="0"/>
                      </a:rPr>
                      <m:t>[</m:t>
                    </m:r>
                    <m:r>
                      <m:rPr>
                        <m:sty m:val="p"/>
                      </m:rPr>
                      <a:rPr lang="en-US" altLang="zh-CN" sz="3200">
                        <a:latin typeface="Cambria Math" panose="02040503050406030204" pitchFamily="18" charset="0"/>
                      </a:rPr>
                      <m:t>low</m:t>
                    </m:r>
                    <m:r>
                      <a:rPr lang="en-US" altLang="zh-CN" sz="3200">
                        <a:latin typeface="Cambria Math" panose="02040503050406030204" pitchFamily="18" charset="0"/>
                      </a:rPr>
                      <m:t>]))</m:t>
                    </m:r>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。理想的插值查找的时间复杂度为</a:t>
                </a:r>
                <a14:m>
                  <m:oMath xmlns:m="http://schemas.openxmlformats.org/officeDocument/2006/math">
                    <m:r>
                      <m:rPr>
                        <m:sty m:val="p"/>
                      </m:rPr>
                      <a:rPr lang="en-US" altLang="zh-CN" sz="3200">
                        <a:latin typeface="Cambria Math" panose="02040503050406030204" pitchFamily="18" charset="0"/>
                      </a:rPr>
                      <m:t>O</m:t>
                    </m:r>
                    <m:r>
                      <a:rPr lang="en-US" altLang="zh-CN" sz="3200">
                        <a:latin typeface="Cambria Math" panose="02040503050406030204" pitchFamily="18" charset="0"/>
                      </a:rPr>
                      <m:t>(1)</m:t>
                    </m:r>
                  </m:oMath>
                </a14:m>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插值查找的条件是：不仅数据是有序的，而且这组数据值的分布是均匀的。比如一组值为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7</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9</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13</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15</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17}</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，数组有序且分布非常均匀，查找</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只需要通过计算</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mid=0+(8-0)(11-1)/(17-1)= 5</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便可以得到</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11</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的下标位置。</a:t>
                </a:r>
                <a:endParaRPr lang="zh-CN" altLang="en-US" sz="32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41460" y="1607028"/>
                <a:ext cx="11704766" cy="4524315"/>
              </a:xfrm>
              <a:prstGeom prst="rect">
                <a:avLst/>
              </a:prstGeom>
              <a:blipFill>
                <a:blip r:embed="rId3"/>
                <a:stretch>
                  <a:fillRect l="-1302" t="-1887" r="-1979" b="-35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657278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阶</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252538" y="1702904"/>
            <a:ext cx="9899167" cy="4101547"/>
          </a:xfrm>
          <a:prstGeom prst="rect">
            <a:avLst/>
          </a:prstGeom>
          <a:noFill/>
          <a:ln>
            <a:noFill/>
          </a:ln>
        </p:spPr>
      </p:pic>
      <p:sp>
        <p:nvSpPr>
          <p:cNvPr id="2" name="椭圆 1"/>
          <p:cNvSpPr/>
          <p:nvPr/>
        </p:nvSpPr>
        <p:spPr>
          <a:xfrm>
            <a:off x="11558588" y="6300788"/>
            <a:ext cx="142875" cy="1857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170661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752928"/>
            <a:ext cx="5419869" cy="574183"/>
          </a:xfrm>
        </p:spPr>
        <p:txBody>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树的查找：找</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30</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320416" y="1040019"/>
            <a:ext cx="7871584" cy="4697896"/>
          </a:xfrm>
          <a:prstGeom prst="rect">
            <a:avLst/>
          </a:prstGeom>
          <a:noFill/>
          <a:ln>
            <a:noFill/>
          </a:ln>
        </p:spPr>
      </p:pic>
      <p:sp>
        <p:nvSpPr>
          <p:cNvPr id="3" name="文本框 2"/>
          <p:cNvSpPr txBox="1"/>
          <p:nvPr/>
        </p:nvSpPr>
        <p:spPr>
          <a:xfrm>
            <a:off x="238538" y="1545772"/>
            <a:ext cx="3896140" cy="4832092"/>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首先从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树的根结点入手，关键字</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不在根结点中，值小于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，因此顺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左侧指针走向第二层的第一个结点；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为该孩子结点的第二个关键字。</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关键字</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找到后，其右侧空心箭头即标识</a:t>
            </a:r>
            <a:r>
              <a:rPr lang="zh-CN" altLang="zh-CN" sz="28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其数据在原始数据文件中的具体地址。</a:t>
            </a:r>
            <a:endParaRPr lang="zh-CN" altLang="en-US" sz="28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412823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Autofit/>
          </a:bodyPr>
          <a:lstStyle/>
          <a:p>
            <a:pPr>
              <a:buFont typeface="Wingdings" panose="05000000000000000000" pitchFamily="2" charset="2"/>
              <a:buChar char="Ø"/>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树每层只查找一个结点，如果</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树作为原始数据文件的索引文件驻留在外存储器上，走向下一层时，只需根据指向的地址将</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树中的一个结点读入内存，即对应着一次磁盘的访问，因此</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树中一个结点的</a:t>
            </a:r>
            <a:r>
              <a:rPr lang="zh-CN" altLang="zh-CN" sz="2800" b="0" dirty="0">
                <a:highlight>
                  <a:srgbClr val="FFFF00"/>
                </a:highlight>
                <a:ea typeface="华文楷体" panose="02010600040101010101" pitchFamily="2" charset="-122"/>
                <a:cs typeface="Times New Roman" panose="02020603050405020304" pitchFamily="18" charset="0"/>
              </a:rPr>
              <a:t>大小通常也取一次磁盘读取的数据量（称一个数据块）</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外存储器访问速度比内存访问速度要慢得多，降低</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树的层次就能减少读取外存储器的次数。</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树因为是多路搜索树，孩子的数量大于</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，所以它比二叉查找树高度要少。一棵</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阶</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层的</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树最多有多少结点？最少有多少结点？或者说</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个结点组成的一棵</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树最多有多高？最少有多高？这几个问题留待课后思考。</a:t>
            </a:r>
            <a:endParaRPr lang="zh-CN" altLang="en-US"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树的查找</a:t>
            </a:r>
          </a:p>
        </p:txBody>
      </p:sp>
      <p:sp>
        <p:nvSpPr>
          <p:cNvPr id="2" name="椭圆 1"/>
          <p:cNvSpPr/>
          <p:nvPr/>
        </p:nvSpPr>
        <p:spPr>
          <a:xfrm>
            <a:off x="11504344" y="6343650"/>
            <a:ext cx="139969" cy="2262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3113217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752928"/>
            <a:ext cx="5419869"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树的插入</a:t>
            </a:r>
          </a:p>
        </p:txBody>
      </p:sp>
      <p:sp>
        <p:nvSpPr>
          <p:cNvPr id="3" name="文本框 2"/>
          <p:cNvSpPr txBox="1"/>
          <p:nvPr/>
        </p:nvSpPr>
        <p:spPr>
          <a:xfrm>
            <a:off x="178903" y="2124010"/>
            <a:ext cx="4631636" cy="2246769"/>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在</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树中插入关键字</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90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，按照上节查找方法，找到最后一层的最后一个结点，将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90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插入到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77</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92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之间，该结点关键字个数由</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变为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4631634" y="1040019"/>
            <a:ext cx="7354957" cy="3602698"/>
          </a:xfrm>
          <a:prstGeom prst="rect">
            <a:avLst/>
          </a:prstGeom>
          <a:noFill/>
          <a:ln>
            <a:noFill/>
          </a:ln>
        </p:spPr>
      </p:pic>
      <p:sp>
        <p:nvSpPr>
          <p:cNvPr id="8" name="文本框 7"/>
          <p:cNvSpPr txBox="1"/>
          <p:nvPr/>
        </p:nvSpPr>
        <p:spPr>
          <a:xfrm>
            <a:off x="238538" y="5167678"/>
            <a:ext cx="11370367" cy="1384995"/>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插入</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105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，因插入后所在结点的关键字个数大于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（孩子个数大于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），须将将结点一分为二分裂。分裂时，将中间关键字</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92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上升到父结点。如果父结点关键字个数超量，父结点也要分裂、上升。</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9928162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752928"/>
            <a:ext cx="7633253" cy="574183"/>
          </a:xfrm>
        </p:spPr>
        <p:txBody>
          <a:bodyPr>
            <a:normAutofit fontScale="90000"/>
          </a:bodyPr>
          <a:lstStyle/>
          <a:p>
            <a:pPr marL="838200" indent="-838200">
              <a:defRPr/>
            </a:pPr>
            <a:r>
              <a:rPr lang="zh-CN" altLang="en-US" dirty="0">
                <a:latin typeface="华文楷体" panose="02010600040101010101" pitchFamily="2" charset="-122"/>
                <a:ea typeface="华文楷体" panose="02010600040101010101" pitchFamily="2" charset="-122"/>
              </a:rPr>
              <a:t>新建一棵</a:t>
            </a: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树：是一个结点逐一插入的过程</a:t>
            </a:r>
          </a:p>
        </p:txBody>
      </p:sp>
      <p:sp>
        <p:nvSpPr>
          <p:cNvPr id="3" name="文本框 2"/>
          <p:cNvSpPr txBox="1"/>
          <p:nvPr/>
        </p:nvSpPr>
        <p:spPr>
          <a:xfrm>
            <a:off x="238538" y="1507784"/>
            <a:ext cx="11350488" cy="523220"/>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首先有一棵空树；</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逐一</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插入</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90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85</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63</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40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411355" y="1993842"/>
            <a:ext cx="8627166" cy="1982636"/>
          </a:xfrm>
          <a:prstGeom prst="rect">
            <a:avLst/>
          </a:prstGeom>
          <a:noFill/>
          <a:ln>
            <a:noFill/>
          </a:ln>
        </p:spPr>
      </p:pic>
      <p:pic>
        <p:nvPicPr>
          <p:cNvPr id="9" name="图片 8"/>
          <p:cNvPicPr/>
          <p:nvPr/>
        </p:nvPicPr>
        <p:blipFill>
          <a:blip r:embed="rId4">
            <a:extLst>
              <a:ext uri="{28A0092B-C50C-407E-A947-70E740481C1C}">
                <a14:useLocalDpi xmlns:a14="http://schemas.microsoft.com/office/drawing/2010/main" val="0"/>
              </a:ext>
            </a:extLst>
          </a:blip>
          <a:srcRect/>
          <a:stretch>
            <a:fillRect/>
          </a:stretch>
        </p:blipFill>
        <p:spPr bwMode="auto">
          <a:xfrm>
            <a:off x="1669772" y="4136446"/>
            <a:ext cx="9004854" cy="2562527"/>
          </a:xfrm>
          <a:prstGeom prst="rect">
            <a:avLst/>
          </a:prstGeom>
          <a:noFill/>
          <a:ln>
            <a:noFill/>
          </a:ln>
        </p:spPr>
      </p:pic>
    </p:spTree>
    <p:extLst>
      <p:ext uri="{BB962C8B-B14F-4D97-AF65-F5344CB8AC3E}">
        <p14:creationId xmlns:p14="http://schemas.microsoft.com/office/powerpoint/2010/main" val="22164587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752928"/>
            <a:ext cx="7633253" cy="574183"/>
          </a:xfrm>
        </p:spPr>
        <p:txBody>
          <a:bodyPr>
            <a:normAutofit fontScale="90000"/>
          </a:bodyPr>
          <a:lstStyle/>
          <a:p>
            <a:pPr marL="838200" indent="-838200">
              <a:defRPr/>
            </a:pPr>
            <a:r>
              <a:rPr lang="zh-CN" altLang="en-US" dirty="0">
                <a:latin typeface="华文楷体" panose="02010600040101010101" pitchFamily="2" charset="-122"/>
                <a:ea typeface="华文楷体" panose="02010600040101010101" pitchFamily="2" charset="-122"/>
              </a:rPr>
              <a:t>新建一棵</a:t>
            </a: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树：是一个结点逐一插入的过程</a:t>
            </a:r>
          </a:p>
        </p:txBody>
      </p:sp>
      <p:sp>
        <p:nvSpPr>
          <p:cNvPr id="3" name="文本框 2"/>
          <p:cNvSpPr txBox="1"/>
          <p:nvPr/>
        </p:nvSpPr>
        <p:spPr>
          <a:xfrm>
            <a:off x="238538" y="1507784"/>
            <a:ext cx="11350488" cy="523220"/>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首先有一棵空树；</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逐一</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插入</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90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85</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75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63</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40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514059" y="2364892"/>
            <a:ext cx="9379227" cy="3101630"/>
          </a:xfrm>
          <a:prstGeom prst="rect">
            <a:avLst/>
          </a:prstGeom>
          <a:noFill/>
          <a:ln>
            <a:noFill/>
          </a:ln>
        </p:spPr>
      </p:pic>
    </p:spTree>
    <p:extLst>
      <p:ext uri="{BB962C8B-B14F-4D97-AF65-F5344CB8AC3E}">
        <p14:creationId xmlns:p14="http://schemas.microsoft.com/office/powerpoint/2010/main" val="286687448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41460" y="1509256"/>
                <a:ext cx="11665010" cy="5060598"/>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从新建</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树的过程可以看出：</a:t>
                </a:r>
                <a:endParaRPr lang="en-US" altLang="zh-CN" sz="2800" b="0" dirty="0">
                  <a:ea typeface="华文楷体" panose="02010600040101010101" pitchFamily="2" charset="-122"/>
                  <a:cs typeface="Times New Roman" panose="02020603050405020304" pitchFamily="18" charset="0"/>
                </a:endParaRPr>
              </a:p>
              <a:p>
                <a:pPr marL="357188" indent="0">
                  <a:buNone/>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树定义中，为什么</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树可以为空；为什么</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树中根最少有</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个孩子（</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个关键字），而不是</a:t>
                </a:r>
                <a14:m>
                  <m:oMath xmlns:m="http://schemas.openxmlformats.org/officeDocument/2006/math">
                    <m:d>
                      <m:dPr>
                        <m:begChr m:val="⌈"/>
                        <m:endChr m:val="⌉"/>
                        <m:ctrlPr>
                          <a:rPr lang="zh-CN" altLang="zh-CN" sz="2800" b="0" i="1">
                            <a:latin typeface="Cambria Math" panose="02040503050406030204" pitchFamily="18" charset="0"/>
                          </a:rPr>
                        </m:ctrlPr>
                      </m:dPr>
                      <m:e>
                        <m:r>
                          <a:rPr lang="en-US" altLang="zh-CN" sz="2800" b="0">
                            <a:latin typeface="Cambria Math" panose="02040503050406030204" pitchFamily="18" charset="0"/>
                          </a:rPr>
                          <m:t>𝑀</m:t>
                        </m:r>
                        <m:r>
                          <a:rPr lang="en-US" altLang="zh-CN" sz="2800" b="0">
                            <a:latin typeface="Cambria Math" panose="02040503050406030204" pitchFamily="18" charset="0"/>
                          </a:rPr>
                          <m:t>/2</m:t>
                        </m:r>
                      </m:e>
                    </m:d>
                  </m:oMath>
                </a14:m>
                <a:r>
                  <a:rPr lang="zh-CN" altLang="zh-CN" sz="2800" b="0" dirty="0">
                    <a:ea typeface="华文楷体" panose="02010600040101010101" pitchFamily="2" charset="-122"/>
                    <a:cs typeface="Times New Roman" panose="02020603050405020304" pitchFamily="18" charset="0"/>
                  </a:rPr>
                  <a:t>即</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个；为什么</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树中非根的中间结点，孩子个数最少为</a:t>
                </a:r>
                <a14:m>
                  <m:oMath xmlns:m="http://schemas.openxmlformats.org/officeDocument/2006/math">
                    <m:d>
                      <m:dPr>
                        <m:begChr m:val="⌈"/>
                        <m:endChr m:val="⌉"/>
                        <m:ctrlPr>
                          <a:rPr lang="zh-CN" altLang="zh-CN" sz="2800" b="0" i="1">
                            <a:latin typeface="Cambria Math" panose="02040503050406030204" pitchFamily="18" charset="0"/>
                          </a:rPr>
                        </m:ctrlPr>
                      </m:dPr>
                      <m:e>
                        <m:r>
                          <a:rPr lang="en-US" altLang="zh-CN" sz="2800" b="0">
                            <a:latin typeface="Cambria Math" panose="02040503050406030204" pitchFamily="18" charset="0"/>
                          </a:rPr>
                          <m:t>𝑀</m:t>
                        </m:r>
                        <m:r>
                          <a:rPr lang="en-US" altLang="zh-CN" sz="2800" b="0">
                            <a:latin typeface="Cambria Math" panose="02040503050406030204" pitchFamily="18" charset="0"/>
                          </a:rPr>
                          <m:t>/2</m:t>
                        </m:r>
                      </m:e>
                    </m:d>
                  </m:oMath>
                </a14:m>
                <a:r>
                  <a:rPr lang="zh-CN" altLang="zh-CN" sz="2800" b="0" dirty="0">
                    <a:ea typeface="华文楷体" panose="02010600040101010101" pitchFamily="2" charset="-122"/>
                    <a:cs typeface="Times New Roman" panose="02020603050405020304" pitchFamily="18" charset="0"/>
                  </a:rPr>
                  <a:t>个。</a:t>
                </a:r>
                <a:endParaRPr lang="en-US" altLang="zh-CN" sz="2800" b="0" dirty="0">
                  <a:ea typeface="华文楷体" panose="02010600040101010101" pitchFamily="2" charset="-122"/>
                  <a:cs typeface="Times New Roman" panose="02020603050405020304" pitchFamily="18" charset="0"/>
                </a:endParaRPr>
              </a:p>
              <a:p>
                <a:pPr marL="0" indent="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插入操作总结如下：</a:t>
                </a:r>
                <a:endParaRPr lang="en-US" altLang="zh-CN" sz="2800" b="0" dirty="0">
                  <a:ea typeface="华文楷体" panose="02010600040101010101" pitchFamily="2" charset="-122"/>
                  <a:cs typeface="Times New Roman" panose="02020603050405020304" pitchFamily="18" charset="0"/>
                </a:endParaRPr>
              </a:p>
              <a:p>
                <a:pPr marL="357188" indent="0">
                  <a:buNone/>
                </a:pPr>
                <a:r>
                  <a:rPr lang="zh-CN" altLang="zh-CN" sz="2800" b="0" dirty="0">
                    <a:ea typeface="华文楷体" panose="02010600040101010101" pitchFamily="2" charset="-122"/>
                    <a:cs typeface="Times New Roman" panose="02020603050405020304" pitchFamily="18" charset="0"/>
                  </a:rPr>
                  <a:t>首先找到最后一层空结点位置，在其父结点处插入一个关键字，如果父结点中关键字个数在插入前已达上限（</a:t>
                </a:r>
                <a:r>
                  <a:rPr lang="en-US" altLang="zh-CN" sz="2800" b="0" dirty="0">
                    <a:ea typeface="华文楷体" panose="02010600040101010101" pitchFamily="2" charset="-122"/>
                    <a:cs typeface="Times New Roman" panose="02020603050405020304" pitchFamily="18" charset="0"/>
                  </a:rPr>
                  <a:t>M-1</a:t>
                </a:r>
                <a:r>
                  <a:rPr lang="zh-CN" altLang="zh-CN" sz="2800" b="0" dirty="0">
                    <a:ea typeface="华文楷体" panose="02010600040101010101" pitchFamily="2" charset="-122"/>
                    <a:cs typeface="Times New Roman" panose="02020603050405020304" pitchFamily="18" charset="0"/>
                  </a:rPr>
                  <a:t>），就需逐级向上进行结点分裂，直到某层结点中关键字个数少于上限。树的高度，就是在所有结点逐个插入的过程中分裂结点并向上建立新结点形成的。</a:t>
                </a:r>
                <a:endParaRPr lang="zh-CN" altLang="en-US"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41460" y="1509256"/>
                <a:ext cx="11665010" cy="5060598"/>
              </a:xfrm>
              <a:blipFill>
                <a:blip r:embed="rId3"/>
                <a:stretch>
                  <a:fillRect l="-888" t="-482" b="-3253"/>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树的插入</a:t>
            </a:r>
          </a:p>
        </p:txBody>
      </p:sp>
    </p:spTree>
    <p:extLst>
      <p:ext uri="{BB962C8B-B14F-4D97-AF65-F5344CB8AC3E}">
        <p14:creationId xmlns:p14="http://schemas.microsoft.com/office/powerpoint/2010/main" val="23862241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665010" cy="5060598"/>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首先从根结点逐层向下移动查找，需要比较的次数最差为</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树的高度。插入后如果引起结点分裂，最差情况是每一层都分裂、上移，直到根结点。所以总的时间消耗是</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树高度的两</a:t>
            </a:r>
            <a:r>
              <a:rPr lang="zh-CN" altLang="zh-CN" sz="2800" b="0">
                <a:ea typeface="华文楷体" panose="02010600040101010101" pitchFamily="2" charset="-122"/>
                <a:cs typeface="Times New Roman" panose="02020603050405020304" pitchFamily="18" charset="0"/>
              </a:rPr>
              <a:t>倍。</a:t>
            </a:r>
            <a:r>
              <a:rPr lang="zh-CN" altLang="en-US" sz="2800" b="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树的插入算法性能分析</a:t>
            </a:r>
          </a:p>
        </p:txBody>
      </p:sp>
      <p:sp>
        <p:nvSpPr>
          <p:cNvPr id="2" name="椭圆 1"/>
          <p:cNvSpPr/>
          <p:nvPr/>
        </p:nvSpPr>
        <p:spPr>
          <a:xfrm>
            <a:off x="11630025" y="6429375"/>
            <a:ext cx="157163" cy="1404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3030517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752928"/>
            <a:ext cx="5419869"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树的删除</a:t>
            </a:r>
          </a:p>
        </p:txBody>
      </p:sp>
      <p:sp>
        <p:nvSpPr>
          <p:cNvPr id="3" name="文本框 2"/>
          <p:cNvSpPr txBox="1"/>
          <p:nvPr/>
        </p:nvSpPr>
        <p:spPr>
          <a:xfrm>
            <a:off x="457198" y="1507784"/>
            <a:ext cx="10535480" cy="4401205"/>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在原始数据文件中删除数据，只需要在其</a:t>
            </a:r>
            <a:r>
              <a:rPr lang="en-US" altLang="zh-CN" sz="2800" dirty="0">
                <a:latin typeface="华文楷体" panose="02010600040101010101" pitchFamily="2" charset="-122"/>
                <a:ea typeface="华文楷体" panose="02010600040101010101" pitchFamily="2" charset="-122"/>
              </a:rPr>
              <a:t>B</a:t>
            </a:r>
            <a:r>
              <a:rPr lang="zh-CN" altLang="zh-CN" sz="2800" dirty="0">
                <a:latin typeface="华文楷体" panose="02010600040101010101" pitchFamily="2" charset="-122"/>
                <a:ea typeface="华文楷体" panose="02010600040101010101" pitchFamily="2" charset="-122"/>
              </a:rPr>
              <a:t>树索引文件中删除该数据关键字。</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原始文件中数据可以暂时不做处理，留在后面做定期批量数据维护时清理。</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删除首先也要进行查找，查找待删数据关键字在</a:t>
            </a:r>
            <a:r>
              <a:rPr lang="en-US" altLang="zh-CN" sz="2800" dirty="0">
                <a:latin typeface="华文楷体" panose="02010600040101010101" pitchFamily="2" charset="-122"/>
                <a:ea typeface="华文楷体" panose="02010600040101010101" pitchFamily="2" charset="-122"/>
              </a:rPr>
              <a:t>B</a:t>
            </a:r>
            <a:r>
              <a:rPr lang="zh-CN" altLang="zh-CN" sz="2800" dirty="0">
                <a:latin typeface="华文楷体" panose="02010600040101010101" pitchFamily="2" charset="-122"/>
                <a:ea typeface="华文楷体" panose="02010600040101010101" pitchFamily="2" charset="-122"/>
              </a:rPr>
              <a:t>树中的哪个结点上。然后根据结点的情况，将删除按照以下几种情况分别处理：</a:t>
            </a:r>
          </a:p>
          <a:p>
            <a:pPr marL="514350" lvl="0" indent="-514350">
              <a:buFont typeface="+mj-lt"/>
              <a:buAutoNum type="arabicPeriod"/>
            </a:pPr>
            <a:r>
              <a:rPr lang="zh-CN" altLang="zh-CN" sz="2800" dirty="0">
                <a:latin typeface="华文楷体" panose="02010600040101010101" pitchFamily="2" charset="-122"/>
                <a:ea typeface="华文楷体" panose="02010600040101010101" pitchFamily="2" charset="-122"/>
              </a:rPr>
              <a:t>待删关键字在最下非叶子结点层，再下层就是空结点了。</a:t>
            </a:r>
            <a:endParaRPr lang="en-US" altLang="zh-CN" sz="2800" dirty="0">
              <a:latin typeface="华文楷体" panose="02010600040101010101" pitchFamily="2" charset="-122"/>
              <a:ea typeface="华文楷体" panose="02010600040101010101" pitchFamily="2" charset="-122"/>
            </a:endParaRPr>
          </a:p>
          <a:p>
            <a:pPr marL="514350" indent="-514350">
              <a:buFont typeface="+mj-lt"/>
              <a:buAutoNum type="arabicPeriod"/>
            </a:pPr>
            <a:r>
              <a:rPr lang="zh-CN" altLang="zh-CN" sz="2800" dirty="0">
                <a:latin typeface="华文楷体" panose="02010600040101010101" pitchFamily="2" charset="-122"/>
                <a:ea typeface="华文楷体" panose="02010600040101010101" pitchFamily="2" charset="-122"/>
              </a:rPr>
              <a:t>待删的关键字在中间层，下层仍为非叶子结点层。</a:t>
            </a:r>
          </a:p>
        </p:txBody>
      </p:sp>
    </p:spTree>
    <p:extLst>
      <p:ext uri="{BB962C8B-B14F-4D97-AF65-F5344CB8AC3E}">
        <p14:creationId xmlns:p14="http://schemas.microsoft.com/office/powerpoint/2010/main" val="6851859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695739"/>
            <a:ext cx="10913166" cy="812045"/>
          </a:xfrm>
        </p:spPr>
        <p:txBody>
          <a:bodyPr>
            <a:normAutofit/>
          </a:bodyPr>
          <a:lstStyle/>
          <a:p>
            <a:pPr marL="838200" lvl="0" indent="-838200">
              <a:defRPr/>
            </a:pPr>
            <a:r>
              <a:rPr lang="en-US" altLang="zh-CN" dirty="0">
                <a:latin typeface="华文楷体" panose="02010600040101010101" pitchFamily="2" charset="-122"/>
                <a:ea typeface="华文楷体" panose="02010600040101010101" pitchFamily="2" charset="-122"/>
              </a:rPr>
              <a:t>1.</a:t>
            </a:r>
            <a:r>
              <a:rPr lang="zh-CN" altLang="zh-CN" dirty="0">
                <a:latin typeface="华文楷体" panose="02010600040101010101" pitchFamily="2" charset="-122"/>
                <a:ea typeface="华文楷体" panose="02010600040101010101" pitchFamily="2" charset="-122"/>
              </a:rPr>
              <a:t>待删关键字在最下非叶子结点层，再下层就是空结点了。</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454715" y="2025856"/>
                <a:ext cx="3331472" cy="3970318"/>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如果所在结点中原本关键字个数就大于</a:t>
                </a:r>
                <a14:m>
                  <m:oMath xmlns:m="http://schemas.openxmlformats.org/officeDocument/2006/math">
                    <m:d>
                      <m:dPr>
                        <m:begChr m:val="⌈"/>
                        <m:endChr m:val="⌉"/>
                        <m:ctrlPr>
                          <a:rPr lang="zh-CN" altLang="zh-CN" sz="2800" i="1">
                            <a:latin typeface="Cambria Math" panose="02040503050406030204" pitchFamily="18" charset="0"/>
                          </a:rPr>
                        </m:ctrlPr>
                      </m:dPr>
                      <m:e>
                        <m:r>
                          <a:rPr lang="en-US" altLang="zh-CN" sz="2800" i="1">
                            <a:latin typeface="Cambria Math" panose="02040503050406030204" pitchFamily="18" charset="0"/>
                          </a:rPr>
                          <m:t>𝑀</m:t>
                        </m:r>
                        <m:r>
                          <a:rPr lang="en-US" altLang="zh-CN" sz="2800" i="1">
                            <a:latin typeface="Cambria Math" panose="02040503050406030204" pitchFamily="18" charset="0"/>
                          </a:rPr>
                          <m:t>/2</m:t>
                        </m:r>
                      </m:e>
                    </m:d>
                  </m:oMath>
                </a14:m>
                <a:r>
                  <a:rPr lang="zh-CN" altLang="zh-CN"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zh-CN" sz="2800" dirty="0">
                    <a:latin typeface="华文楷体" panose="02010600040101010101" pitchFamily="2" charset="-122"/>
                    <a:ea typeface="华文楷体" panose="02010600040101010101" pitchFamily="2" charset="-122"/>
                  </a:rPr>
                  <a:t>直接删除关键字，并将结点前的关键字个数减</a:t>
                </a:r>
                <a:r>
                  <a:rPr lang="en-US" altLang="zh-CN" sz="2800" dirty="0">
                    <a:latin typeface="华文楷体" panose="02010600040101010101" pitchFamily="2" charset="-122"/>
                    <a:ea typeface="华文楷体" panose="02010600040101010101" pitchFamily="2" charset="-122"/>
                  </a:rPr>
                  <a:t>1</a:t>
                </a:r>
                <a:r>
                  <a:rPr lang="zh-CN" altLang="zh-CN" sz="2800" dirty="0">
                    <a:latin typeface="华文楷体" panose="02010600040101010101" pitchFamily="2" charset="-122"/>
                    <a:ea typeface="华文楷体" panose="02010600040101010101" pitchFamily="2" charset="-122"/>
                  </a:rPr>
                  <a:t>即可。</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如删</a:t>
                </a:r>
                <a:r>
                  <a:rPr lang="en-US" altLang="zh-CN" sz="2800" dirty="0">
                    <a:latin typeface="华文楷体" panose="02010600040101010101" pitchFamily="2" charset="-122"/>
                    <a:ea typeface="华文楷体" panose="02010600040101010101" pitchFamily="2" charset="-122"/>
                  </a:rPr>
                  <a:t>92</a:t>
                </a:r>
                <a:endParaRPr lang="zh-CN" altLang="en-US" sz="2800" dirty="0">
                  <a:latin typeface="华文楷体" panose="02010600040101010101" pitchFamily="2" charset="-122"/>
                  <a:ea typeface="华文楷体" panose="02010600040101010101" pitchFamily="2"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454715" y="2025856"/>
                <a:ext cx="3331472" cy="3970318"/>
              </a:xfrm>
              <a:prstGeom prst="rect">
                <a:avLst/>
              </a:prstGeom>
              <a:blipFill>
                <a:blip r:embed="rId3"/>
                <a:stretch>
                  <a:fillRect l="-3846" t="-1534" b="-3221"/>
                </a:stretch>
              </a:blipFill>
            </p:spPr>
            <p:txBody>
              <a:bodyPr/>
              <a:lstStyle/>
              <a:p>
                <a:r>
                  <a:rPr lang="zh-CN" altLang="en-US">
                    <a:noFill/>
                  </a:rPr>
                  <a:t> </a:t>
                </a:r>
              </a:p>
            </p:txBody>
          </p:sp>
        </mc:Fallback>
      </mc:AlternateContent>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3994495" y="1768681"/>
            <a:ext cx="7871584" cy="4697896"/>
          </a:xfrm>
          <a:prstGeom prst="rect">
            <a:avLst/>
          </a:prstGeom>
          <a:noFill/>
          <a:ln>
            <a:noFill/>
          </a:ln>
        </p:spPr>
      </p:pic>
    </p:spTree>
    <p:extLst>
      <p:ext uri="{BB962C8B-B14F-4D97-AF65-F5344CB8AC3E}">
        <p14:creationId xmlns:p14="http://schemas.microsoft.com/office/powerpoint/2010/main" val="1805034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插值查找</a:t>
            </a:r>
          </a:p>
        </p:txBody>
      </p:sp>
      <p:sp>
        <p:nvSpPr>
          <p:cNvPr id="4" name="文本框 3"/>
          <p:cNvSpPr txBox="1"/>
          <p:nvPr/>
        </p:nvSpPr>
        <p:spPr>
          <a:xfrm>
            <a:off x="341460" y="1571619"/>
            <a:ext cx="10850001" cy="4462760"/>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不是均匀分布，知道了分布函数，也能通过计算定积分的方式找到具体的位置</a:t>
            </a:r>
            <a:r>
              <a:rPr lang="zh-CN" altLang="en-US" sz="2800" dirty="0">
                <a:latin typeface="华文楷体" panose="02010600040101010101" pitchFamily="2" charset="-122"/>
                <a:ea typeface="华文楷体" panose="02010600040101010101" pitchFamily="2" charset="-122"/>
              </a:rPr>
              <a:t>，但需注意定积分要求连续函数，而且如果计算复杂，其速度远低于逐个查找时，此方法并不实用。</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仅知道大致分布，也采用了比简单折半法更快的方式找到待查元素的位置</a:t>
            </a:r>
            <a:r>
              <a:rPr lang="zh-CN" altLang="en-US" sz="2800" dirty="0">
                <a:latin typeface="华文楷体" panose="02010600040101010101" pitchFamily="2" charset="-122"/>
                <a:ea typeface="华文楷体" panose="02010600040101010101" pitchFamily="2" charset="-122"/>
              </a:rPr>
              <a:t>，如查英文字典。</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其实，</a:t>
            </a:r>
            <a:r>
              <a:rPr lang="zh-CN" altLang="zh-CN" sz="2800" dirty="0">
                <a:latin typeface="华文楷体" panose="02010600040101010101" pitchFamily="2" charset="-122"/>
                <a:ea typeface="华文楷体" panose="02010600040101010101" pitchFamily="2" charset="-122"/>
              </a:rPr>
              <a:t>当位置计算很复杂，一次计算可能比多次的数据访问更耗时时，该方法就不占优势了。</a:t>
            </a:r>
            <a:endParaRPr lang="en-US" altLang="zh-CN" sz="4400" dirty="0">
              <a:latin typeface="华文楷体" panose="02010600040101010101" pitchFamily="2" charset="-122"/>
              <a:ea typeface="华文楷体" panose="02010600040101010101" pitchFamily="2" charset="-122"/>
            </a:endParaRPr>
          </a:p>
          <a:p>
            <a:endParaRPr lang="en-US" altLang="zh-CN" sz="3200" dirty="0"/>
          </a:p>
        </p:txBody>
      </p:sp>
    </p:spTree>
    <p:extLst>
      <p:ext uri="{BB962C8B-B14F-4D97-AF65-F5344CB8AC3E}">
        <p14:creationId xmlns:p14="http://schemas.microsoft.com/office/powerpoint/2010/main" val="234010846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695739"/>
            <a:ext cx="10913166" cy="812045"/>
          </a:xfrm>
        </p:spPr>
        <p:txBody>
          <a:bodyPr>
            <a:normAutofit/>
          </a:bodyPr>
          <a:lstStyle/>
          <a:p>
            <a:pPr marL="838200" lvl="0" indent="-838200">
              <a:defRPr/>
            </a:pPr>
            <a:r>
              <a:rPr lang="en-US" altLang="zh-CN" dirty="0">
                <a:latin typeface="华文楷体" panose="02010600040101010101" pitchFamily="2" charset="-122"/>
                <a:ea typeface="华文楷体" panose="02010600040101010101" pitchFamily="2" charset="-122"/>
              </a:rPr>
              <a:t>1.</a:t>
            </a:r>
            <a:r>
              <a:rPr lang="zh-CN" altLang="zh-CN" dirty="0">
                <a:latin typeface="华文楷体" panose="02010600040101010101" pitchFamily="2" charset="-122"/>
                <a:ea typeface="华文楷体" panose="02010600040101010101" pitchFamily="2" charset="-122"/>
              </a:rPr>
              <a:t>待删关键字在最下非叶子结点层，再下层就是空结点了。</a:t>
            </a:r>
            <a:endParaRPr lang="zh-CN" altLang="en-US" dirty="0">
              <a:latin typeface="华文楷体" panose="02010600040101010101" pitchFamily="2" charset="-122"/>
              <a:ea typeface="华文楷体" panose="02010600040101010101" pitchFamily="2" charset="-122"/>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392097" y="2531066"/>
            <a:ext cx="9428508" cy="3613496"/>
          </a:xfrm>
          <a:prstGeom prst="rect">
            <a:avLst/>
          </a:prstGeom>
          <a:noFill/>
          <a:ln>
            <a:noFill/>
          </a:ln>
        </p:spPr>
      </p:pic>
      <p:sp>
        <p:nvSpPr>
          <p:cNvPr id="2" name="文本框 1"/>
          <p:cNvSpPr txBox="1"/>
          <p:nvPr/>
        </p:nvSpPr>
        <p:spPr>
          <a:xfrm>
            <a:off x="397565" y="1507784"/>
            <a:ext cx="10754139" cy="523220"/>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删除</a:t>
            </a:r>
            <a:r>
              <a:rPr lang="en-US" altLang="zh-CN" sz="2800" dirty="0">
                <a:latin typeface="华文楷体" panose="02010600040101010101" pitchFamily="2" charset="-122"/>
                <a:ea typeface="华文楷体" panose="02010600040101010101" pitchFamily="2" charset="-122"/>
              </a:rPr>
              <a:t>92</a:t>
            </a:r>
            <a:r>
              <a:rPr lang="zh-CN" altLang="en-US" sz="2800" dirty="0">
                <a:latin typeface="华文楷体" panose="02010600040101010101" pitchFamily="2" charset="-122"/>
                <a:ea typeface="华文楷体" panose="02010600040101010101" pitchFamily="2" charset="-122"/>
              </a:rPr>
              <a:t>后</a:t>
            </a:r>
          </a:p>
        </p:txBody>
      </p:sp>
    </p:spTree>
    <p:extLst>
      <p:ext uri="{BB962C8B-B14F-4D97-AF65-F5344CB8AC3E}">
        <p14:creationId xmlns:p14="http://schemas.microsoft.com/office/powerpoint/2010/main" val="20235695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3727587" y="3676442"/>
            <a:ext cx="8040343" cy="2823749"/>
          </a:xfrm>
          <a:prstGeom prst="rect">
            <a:avLst/>
          </a:prstGeom>
          <a:noFill/>
          <a:ln>
            <a:noFill/>
          </a:ln>
        </p:spPr>
      </p:pic>
      <p:sp>
        <p:nvSpPr>
          <p:cNvPr id="8194" name="Rectangle 2"/>
          <p:cNvSpPr>
            <a:spLocks noGrp="1" noRot="1" noChangeArrowheads="1"/>
          </p:cNvSpPr>
          <p:nvPr>
            <p:ph type="title"/>
          </p:nvPr>
        </p:nvSpPr>
        <p:spPr>
          <a:xfrm>
            <a:off x="238538" y="695739"/>
            <a:ext cx="10913166" cy="812045"/>
          </a:xfrm>
        </p:spPr>
        <p:txBody>
          <a:bodyPr>
            <a:normAutofit/>
          </a:bodyPr>
          <a:lstStyle/>
          <a:p>
            <a:pPr marL="838200" lvl="0" indent="-838200">
              <a:defRPr/>
            </a:pPr>
            <a:r>
              <a:rPr lang="en-US" altLang="zh-CN" dirty="0"/>
              <a:t>1.</a:t>
            </a:r>
            <a:r>
              <a:rPr lang="zh-CN" altLang="zh-CN" dirty="0">
                <a:latin typeface="华文楷体" panose="02010600040101010101" pitchFamily="2" charset="-122"/>
                <a:ea typeface="华文楷体" panose="02010600040101010101" pitchFamily="2" charset="-122"/>
              </a:rPr>
              <a:t>待删关键字在最下非叶子结点层，再下层就是空结点了。</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318051" y="1356595"/>
                <a:ext cx="10754139" cy="2677656"/>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如果所在结点中原本关键字个数等于</a:t>
                </a:r>
                <a14:m>
                  <m:oMath xmlns:m="http://schemas.openxmlformats.org/officeDocument/2006/math">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𝑀</m:t>
                        </m:r>
                        <m:r>
                          <a:rPr lang="en-US" altLang="zh-CN" sz="2800">
                            <a:latin typeface="Cambria Math" panose="02040503050406030204" pitchFamily="18" charset="0"/>
                          </a:rPr>
                          <m:t>/2</m:t>
                        </m:r>
                      </m:e>
                    </m:d>
                  </m:oMath>
                </a14:m>
                <a:r>
                  <a:rPr lang="zh-CN" altLang="zh-CN" sz="2800" dirty="0">
                    <a:latin typeface="华文楷体" panose="02010600040101010101" pitchFamily="2" charset="-122"/>
                    <a:ea typeface="华文楷体" panose="02010600040101010101" pitchFamily="2" charset="-122"/>
                  </a:rPr>
                  <a:t>，且左、右兄弟结点中有孩子个数非最小值</a:t>
                </a:r>
                <a:r>
                  <a:rPr lang="en-US" altLang="zh-CN" sz="2800" dirty="0">
                    <a:latin typeface="华文楷体" panose="02010600040101010101" pitchFamily="2" charset="-122"/>
                    <a:ea typeface="华文楷体" panose="02010600040101010101" pitchFamily="2" charset="-122"/>
                  </a:rPr>
                  <a:t>:</a:t>
                </a:r>
              </a:p>
              <a:p>
                <a:r>
                  <a:rPr lang="zh-CN" altLang="zh-CN" sz="2800" dirty="0">
                    <a:latin typeface="华文楷体" panose="02010600040101010101" pitchFamily="2" charset="-122"/>
                    <a:ea typeface="华文楷体" panose="02010600040101010101" pitchFamily="2" charset="-122"/>
                  </a:rPr>
                  <a:t>从关键字个数非下限的兄弟处借过来一个。如果从左边兄弟结点处借，借最大关键字；如果从右边兄弟结点处借，借最小值。借来的关键字和父结点的一个关键字交换，将换来的父结点关键字追加到删除关键字的结点中。</a:t>
                </a:r>
                <a:r>
                  <a:rPr lang="zh-CN" altLang="en-US" sz="2800" dirty="0">
                    <a:latin typeface="华文楷体" panose="02010600040101010101" pitchFamily="2" charset="-122"/>
                    <a:ea typeface="华文楷体" panose="02010600040101010101" pitchFamily="2" charset="-122"/>
                  </a:rPr>
                  <a:t>如删</a:t>
                </a:r>
                <a:r>
                  <a:rPr lang="en-US" altLang="zh-CN" sz="2800" dirty="0">
                    <a:latin typeface="华文楷体" panose="02010600040101010101" pitchFamily="2" charset="-122"/>
                    <a:ea typeface="华文楷体" panose="02010600040101010101" pitchFamily="2" charset="-122"/>
                  </a:rPr>
                  <a:t>20</a:t>
                </a:r>
                <a:r>
                  <a:rPr lang="zh-CN" altLang="en-US" sz="2800" dirty="0">
                    <a:latin typeface="华文楷体" panose="02010600040101010101" pitchFamily="2" charset="-122"/>
                    <a:ea typeface="华文楷体" panose="02010600040101010101" pitchFamily="2" charset="-122"/>
                  </a:rPr>
                  <a:t>后</a:t>
                </a:r>
              </a:p>
            </p:txBody>
          </p:sp>
        </mc:Choice>
        <mc:Fallback xmlns="">
          <p:sp>
            <p:nvSpPr>
              <p:cNvPr id="2" name="文本框 1"/>
              <p:cNvSpPr txBox="1">
                <a:spLocks noRot="1" noChangeAspect="1" noMove="1" noResize="1" noEditPoints="1" noAdjustHandles="1" noChangeArrowheads="1" noChangeShapeType="1" noTextEdit="1"/>
              </p:cNvSpPr>
              <p:nvPr/>
            </p:nvSpPr>
            <p:spPr>
              <a:xfrm>
                <a:off x="318051" y="1356595"/>
                <a:ext cx="10754139" cy="2677656"/>
              </a:xfrm>
              <a:prstGeom prst="rect">
                <a:avLst/>
              </a:prstGeom>
              <a:blipFill>
                <a:blip r:embed="rId4"/>
                <a:stretch>
                  <a:fillRect l="-1134" t="-2506" r="-567" b="-54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21278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695739"/>
            <a:ext cx="10913166" cy="812045"/>
          </a:xfrm>
        </p:spPr>
        <p:txBody>
          <a:bodyPr>
            <a:normAutofit/>
          </a:bodyPr>
          <a:lstStyle/>
          <a:p>
            <a:pPr marL="838200" lvl="0" indent="-838200">
              <a:defRPr/>
            </a:pPr>
            <a:r>
              <a:rPr lang="en-US" altLang="zh-CN" dirty="0"/>
              <a:t>1.</a:t>
            </a:r>
            <a:r>
              <a:rPr lang="zh-CN" altLang="zh-CN" dirty="0">
                <a:latin typeface="华文楷体" panose="02010600040101010101" pitchFamily="2" charset="-122"/>
                <a:ea typeface="华文楷体" panose="02010600040101010101" pitchFamily="2" charset="-122"/>
              </a:rPr>
              <a:t>待删关键字在最下非叶子结点层，再下层就是空结点了。</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397565" y="1507784"/>
                <a:ext cx="11549270" cy="1815882"/>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如果所在结点中原本关键字个数等于</a:t>
                </a:r>
                <a14:m>
                  <m:oMath xmlns:m="http://schemas.openxmlformats.org/officeDocument/2006/math">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𝑀</m:t>
                        </m:r>
                        <m:r>
                          <a:rPr lang="en-US" altLang="zh-CN" sz="2800">
                            <a:latin typeface="Cambria Math" panose="02040503050406030204" pitchFamily="18" charset="0"/>
                          </a:rPr>
                          <m:t>/2</m:t>
                        </m:r>
                      </m:e>
                    </m:d>
                  </m:oMath>
                </a14:m>
                <a:r>
                  <a:rPr lang="zh-CN" altLang="zh-CN" sz="2800" dirty="0">
                    <a:latin typeface="华文楷体" panose="02010600040101010101" pitchFamily="2" charset="-122"/>
                    <a:ea typeface="华文楷体" panose="02010600040101010101" pitchFamily="2" charset="-122"/>
                  </a:rPr>
                  <a:t>，且左、右兄弟结点孩子个数均为最小值：</a:t>
                </a:r>
                <a:r>
                  <a:rPr lang="zh-CN" altLang="zh-CN" sz="2800" dirty="0">
                    <a:highlight>
                      <a:srgbClr val="FFFF00"/>
                    </a:highlight>
                    <a:latin typeface="华文楷体" panose="02010600040101010101" pitchFamily="2" charset="-122"/>
                    <a:ea typeface="华文楷体" panose="02010600040101010101" pitchFamily="2" charset="-122"/>
                  </a:rPr>
                  <a:t>删除关键字的结点和左兄弟或者右兄弟结点合并</a:t>
                </a:r>
                <a:r>
                  <a:rPr lang="zh-CN" altLang="zh-CN" sz="2800" dirty="0">
                    <a:latin typeface="华文楷体" panose="02010600040101010101" pitchFamily="2" charset="-122"/>
                    <a:ea typeface="华文楷体" panose="02010600040101010101" pitchFamily="2" charset="-122"/>
                  </a:rPr>
                  <a:t>，将父结点中介于两个合并孩子间的关键字下移加入合并结点。如果父结点中关键字下移后，关键字个数少于</a:t>
                </a:r>
                <a14:m>
                  <m:oMath xmlns:m="http://schemas.openxmlformats.org/officeDocument/2006/math">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𝑀</m:t>
                        </m:r>
                        <m:r>
                          <a:rPr lang="en-US" altLang="zh-CN" sz="2800">
                            <a:latin typeface="Cambria Math" panose="02040503050406030204" pitchFamily="18" charset="0"/>
                          </a:rPr>
                          <m:t>/2</m:t>
                        </m:r>
                      </m:e>
                    </m:d>
                    <m:r>
                      <a:rPr lang="zh-CN" altLang="en-US" sz="2800">
                        <a:latin typeface="Cambria Math" panose="02040503050406030204" pitchFamily="18" charset="0"/>
                      </a:rPr>
                      <m:t>−</m:t>
                    </m:r>
                    <m:r>
                      <a:rPr lang="en-US" altLang="zh-CN" sz="2800">
                        <a:latin typeface="Cambria Math" panose="02040503050406030204" pitchFamily="18" charset="0"/>
                      </a:rPr>
                      <m:t>1</m:t>
                    </m:r>
                  </m:oMath>
                </a14:m>
                <a:r>
                  <a:rPr lang="zh-CN" altLang="zh-CN" sz="2800" dirty="0">
                    <a:latin typeface="华文楷体" panose="02010600040101010101" pitchFamily="2" charset="-122"/>
                    <a:ea typeface="华文楷体" panose="02010600040101010101" pitchFamily="2" charset="-122"/>
                  </a:rPr>
                  <a:t>个，调整继续上移。</a:t>
                </a:r>
                <a:r>
                  <a:rPr lang="zh-CN" altLang="en-US" sz="2800" dirty="0">
                    <a:latin typeface="华文楷体" panose="02010600040101010101" pitchFamily="2" charset="-122"/>
                    <a:ea typeface="华文楷体" panose="02010600040101010101" pitchFamily="2" charset="-122"/>
                  </a:rPr>
                  <a:t>如删</a:t>
                </a:r>
                <a:r>
                  <a:rPr lang="en-US" altLang="zh-CN" sz="2800" dirty="0">
                    <a:latin typeface="华文楷体" panose="02010600040101010101" pitchFamily="2" charset="-122"/>
                    <a:ea typeface="华文楷体" panose="02010600040101010101" pitchFamily="2" charset="-122"/>
                  </a:rPr>
                  <a:t>18</a:t>
                </a:r>
                <a:r>
                  <a:rPr lang="zh-CN" altLang="en-US" sz="2800" dirty="0">
                    <a:latin typeface="华文楷体" panose="02010600040101010101" pitchFamily="2" charset="-122"/>
                    <a:ea typeface="华文楷体" panose="02010600040101010101" pitchFamily="2" charset="-122"/>
                  </a:rPr>
                  <a:t>后</a:t>
                </a:r>
              </a:p>
            </p:txBody>
          </p:sp>
        </mc:Choice>
        <mc:Fallback xmlns="">
          <p:sp>
            <p:nvSpPr>
              <p:cNvPr id="2" name="文本框 1"/>
              <p:cNvSpPr txBox="1">
                <a:spLocks noRot="1" noChangeAspect="1" noMove="1" noResize="1" noEditPoints="1" noAdjustHandles="1" noChangeArrowheads="1" noChangeShapeType="1" noTextEdit="1"/>
              </p:cNvSpPr>
              <p:nvPr/>
            </p:nvSpPr>
            <p:spPr>
              <a:xfrm>
                <a:off x="397565" y="1507784"/>
                <a:ext cx="11549270" cy="1815882"/>
              </a:xfrm>
              <a:prstGeom prst="rect">
                <a:avLst/>
              </a:prstGeom>
              <a:blipFill>
                <a:blip r:embed="rId3"/>
                <a:stretch>
                  <a:fillRect l="-1099" t="-3472" r="-110" b="-9028"/>
                </a:stretch>
              </a:blipFill>
            </p:spPr>
            <p:txBody>
              <a:bodyPr/>
              <a:lstStyle/>
              <a:p>
                <a:r>
                  <a:rPr lang="zh-CN" altLang="en-US">
                    <a:noFill/>
                  </a:rPr>
                  <a:t> </a:t>
                </a:r>
              </a:p>
            </p:txBody>
          </p:sp>
        </mc:Fallback>
      </mc:AlternateContent>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1658593" y="3323666"/>
            <a:ext cx="8459442" cy="3335551"/>
          </a:xfrm>
          <a:prstGeom prst="rect">
            <a:avLst/>
          </a:prstGeom>
          <a:noFill/>
          <a:ln>
            <a:noFill/>
          </a:ln>
        </p:spPr>
      </p:pic>
    </p:spTree>
    <p:extLst>
      <p:ext uri="{BB962C8B-B14F-4D97-AF65-F5344CB8AC3E}">
        <p14:creationId xmlns:p14="http://schemas.microsoft.com/office/powerpoint/2010/main" val="315933284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38538" y="695739"/>
            <a:ext cx="10913166" cy="812045"/>
          </a:xfrm>
        </p:spPr>
        <p:txBody>
          <a:bodyPr>
            <a:normAutofit/>
          </a:bodyPr>
          <a:lstStyle/>
          <a:p>
            <a:pPr marL="838200" lvl="0" indent="-838200">
              <a:defRPr/>
            </a:pPr>
            <a:r>
              <a:rPr lang="en-US" altLang="zh-CN" dirty="0"/>
              <a:t>1.</a:t>
            </a:r>
            <a:r>
              <a:rPr lang="zh-CN" altLang="zh-CN" dirty="0">
                <a:latin typeface="华文楷体" panose="02010600040101010101" pitchFamily="2" charset="-122"/>
                <a:ea typeface="华文楷体" panose="02010600040101010101" pitchFamily="2" charset="-122"/>
              </a:rPr>
              <a:t>待删关键字在最下非叶子结点层，</a:t>
            </a:r>
            <a:r>
              <a:rPr lang="zh-CN" altLang="zh-CN" u="sng" dirty="0">
                <a:latin typeface="华文楷体" panose="02010600040101010101" pitchFamily="2" charset="-122"/>
                <a:ea typeface="华文楷体" panose="02010600040101010101" pitchFamily="2" charset="-122"/>
              </a:rPr>
              <a:t>再下层就是空结点了</a:t>
            </a:r>
            <a:r>
              <a:rPr lang="zh-CN"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397565" y="1507784"/>
                <a:ext cx="11549270" cy="1815882"/>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如果所在结点中原本关键字个数等于</a:t>
                </a:r>
                <a14:m>
                  <m:oMath xmlns:m="http://schemas.openxmlformats.org/officeDocument/2006/math">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𝑀</m:t>
                        </m:r>
                        <m:r>
                          <a:rPr lang="en-US" altLang="zh-CN" sz="2800">
                            <a:latin typeface="Cambria Math" panose="02040503050406030204" pitchFamily="18" charset="0"/>
                          </a:rPr>
                          <m:t>/2</m:t>
                        </m:r>
                      </m:e>
                    </m:d>
                  </m:oMath>
                </a14:m>
                <a:r>
                  <a:rPr lang="zh-CN" altLang="zh-CN" sz="2800" dirty="0">
                    <a:latin typeface="华文楷体" panose="02010600040101010101" pitchFamily="2" charset="-122"/>
                    <a:ea typeface="华文楷体" panose="02010600040101010101" pitchFamily="2" charset="-122"/>
                  </a:rPr>
                  <a:t>，且左、右兄弟结点孩子个数均为最小值：删除关键字的</a:t>
                </a:r>
                <a:r>
                  <a:rPr lang="zh-CN" altLang="zh-CN" sz="2800" dirty="0">
                    <a:highlight>
                      <a:srgbClr val="FFFF00"/>
                    </a:highlight>
                    <a:latin typeface="华文楷体" panose="02010600040101010101" pitchFamily="2" charset="-122"/>
                    <a:ea typeface="华文楷体" panose="02010600040101010101" pitchFamily="2" charset="-122"/>
                  </a:rPr>
                  <a:t>结点和左兄弟或者右兄弟结点合并</a:t>
                </a:r>
                <a:r>
                  <a:rPr lang="zh-CN" altLang="zh-CN" sz="2800" dirty="0">
                    <a:latin typeface="华文楷体" panose="02010600040101010101" pitchFamily="2" charset="-122"/>
                    <a:ea typeface="华文楷体" panose="02010600040101010101" pitchFamily="2" charset="-122"/>
                  </a:rPr>
                  <a:t>，将父结点中介于两个合并孩子间的关键字下移加入合并结点。如果父结点中关键字下移后，关键字个数少于</a:t>
                </a:r>
                <a14:m>
                  <m:oMath xmlns:m="http://schemas.openxmlformats.org/officeDocument/2006/math">
                    <m:d>
                      <m:dPr>
                        <m:begChr m:val="⌈"/>
                        <m:endChr m:val="⌉"/>
                        <m:ctrlPr>
                          <a:rPr lang="zh-CN" altLang="zh-CN" sz="2800" i="1">
                            <a:latin typeface="Cambria Math" panose="02040503050406030204" pitchFamily="18" charset="0"/>
                          </a:rPr>
                        </m:ctrlPr>
                      </m:dPr>
                      <m:e>
                        <m:r>
                          <a:rPr lang="en-US" altLang="zh-CN" sz="2800">
                            <a:latin typeface="Cambria Math" panose="02040503050406030204" pitchFamily="18" charset="0"/>
                          </a:rPr>
                          <m:t>𝑀</m:t>
                        </m:r>
                        <m:r>
                          <a:rPr lang="en-US" altLang="zh-CN" sz="2800">
                            <a:latin typeface="Cambria Math" panose="02040503050406030204" pitchFamily="18" charset="0"/>
                          </a:rPr>
                          <m:t>/2</m:t>
                        </m:r>
                      </m:e>
                    </m:d>
                    <m:r>
                      <a:rPr lang="zh-CN" altLang="en-US" sz="2800">
                        <a:latin typeface="Cambria Math" panose="02040503050406030204" pitchFamily="18" charset="0"/>
                      </a:rPr>
                      <m:t>−</m:t>
                    </m:r>
                    <m:r>
                      <a:rPr lang="en-US" altLang="zh-CN" sz="2800">
                        <a:latin typeface="Cambria Math" panose="02040503050406030204" pitchFamily="18" charset="0"/>
                      </a:rPr>
                      <m:t>1</m:t>
                    </m:r>
                  </m:oMath>
                </a14:m>
                <a:r>
                  <a:rPr lang="zh-CN" altLang="zh-CN" sz="2800" dirty="0">
                    <a:latin typeface="华文楷体" panose="02010600040101010101" pitchFamily="2" charset="-122"/>
                    <a:ea typeface="华文楷体" panose="02010600040101010101" pitchFamily="2" charset="-122"/>
                  </a:rPr>
                  <a:t>个，调整继续上移。</a:t>
                </a:r>
                <a:r>
                  <a:rPr lang="zh-CN" altLang="en-US" sz="2800" dirty="0">
                    <a:latin typeface="华文楷体" panose="02010600040101010101" pitchFamily="2" charset="-122"/>
                    <a:ea typeface="华文楷体" panose="02010600040101010101" pitchFamily="2" charset="-122"/>
                  </a:rPr>
                  <a:t>如删</a:t>
                </a:r>
                <a:r>
                  <a:rPr lang="en-US" altLang="zh-CN" sz="2800" dirty="0">
                    <a:latin typeface="华文楷体" panose="02010600040101010101" pitchFamily="2" charset="-122"/>
                    <a:ea typeface="华文楷体" panose="02010600040101010101" pitchFamily="2" charset="-122"/>
                  </a:rPr>
                  <a:t>18</a:t>
                </a:r>
                <a:r>
                  <a:rPr lang="zh-CN" altLang="en-US" sz="2800" dirty="0">
                    <a:latin typeface="华文楷体" panose="02010600040101010101" pitchFamily="2" charset="-122"/>
                    <a:ea typeface="华文楷体" panose="02010600040101010101" pitchFamily="2" charset="-122"/>
                  </a:rPr>
                  <a:t>后</a:t>
                </a:r>
              </a:p>
            </p:txBody>
          </p:sp>
        </mc:Choice>
        <mc:Fallback xmlns="">
          <p:sp>
            <p:nvSpPr>
              <p:cNvPr id="2" name="文本框 1"/>
              <p:cNvSpPr txBox="1">
                <a:spLocks noRot="1" noChangeAspect="1" noMove="1" noResize="1" noEditPoints="1" noAdjustHandles="1" noChangeArrowheads="1" noChangeShapeType="1" noTextEdit="1"/>
              </p:cNvSpPr>
              <p:nvPr/>
            </p:nvSpPr>
            <p:spPr>
              <a:xfrm>
                <a:off x="397565" y="1507784"/>
                <a:ext cx="11549270" cy="1815882"/>
              </a:xfrm>
              <a:prstGeom prst="rect">
                <a:avLst/>
              </a:prstGeom>
              <a:blipFill>
                <a:blip r:embed="rId3"/>
                <a:stretch>
                  <a:fillRect l="-1099" t="-3472" r="-110" b="-9028"/>
                </a:stretch>
              </a:blipFill>
            </p:spPr>
            <p:txBody>
              <a:bodyPr/>
              <a:lstStyle/>
              <a:p>
                <a:r>
                  <a:rPr lang="zh-CN" altLang="en-US">
                    <a:noFill/>
                  </a:rPr>
                  <a:t> </a:t>
                </a:r>
              </a:p>
            </p:txBody>
          </p:sp>
        </mc:Fallback>
      </mc:AlternateContent>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bwMode="auto">
          <a:xfrm>
            <a:off x="2691848" y="3323666"/>
            <a:ext cx="7596809" cy="3030195"/>
          </a:xfrm>
          <a:prstGeom prst="rect">
            <a:avLst/>
          </a:prstGeom>
          <a:noFill/>
          <a:ln>
            <a:noFill/>
          </a:ln>
        </p:spPr>
      </p:pic>
    </p:spTree>
    <p:extLst>
      <p:ext uri="{BB962C8B-B14F-4D97-AF65-F5344CB8AC3E}">
        <p14:creationId xmlns:p14="http://schemas.microsoft.com/office/powerpoint/2010/main" val="98220590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97565" y="695739"/>
            <a:ext cx="10913166" cy="812045"/>
          </a:xfrm>
        </p:spPr>
        <p:txBody>
          <a:bodyPr>
            <a:normAutofit/>
          </a:bodyPr>
          <a:lstStyle/>
          <a:p>
            <a:pPr marL="838200" lvl="0" indent="-838200">
              <a:defRPr/>
            </a:pPr>
            <a:r>
              <a:rPr lang="en-US" altLang="zh-CN" dirty="0"/>
              <a:t>2.</a:t>
            </a:r>
            <a:r>
              <a:rPr lang="zh-CN" altLang="zh-CN" dirty="0">
                <a:latin typeface="华文楷体" panose="02010600040101010101" pitchFamily="2" charset="-122"/>
                <a:ea typeface="华文楷体" panose="02010600040101010101" pitchFamily="2" charset="-122"/>
              </a:rPr>
              <a:t>待删的关键字在中间层，下层仍为非叶子结点层。</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97565" y="1507784"/>
            <a:ext cx="11390244" cy="1384995"/>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在</a:t>
            </a:r>
            <a:r>
              <a:rPr lang="en-US" altLang="zh-CN" sz="2800" dirty="0">
                <a:latin typeface="华文楷体" panose="02010600040101010101" pitchFamily="2" charset="-122"/>
                <a:ea typeface="华文楷体" panose="02010600040101010101" pitchFamily="2" charset="-122"/>
              </a:rPr>
              <a:t>B</a:t>
            </a:r>
            <a:r>
              <a:rPr lang="zh-CN" altLang="zh-CN" sz="2800" dirty="0">
                <a:latin typeface="华文楷体" panose="02010600040101010101" pitchFamily="2" charset="-122"/>
                <a:ea typeface="华文楷体" panose="02010600040101010101" pitchFamily="2" charset="-122"/>
              </a:rPr>
              <a:t>树中找到待删关键字，顺</a:t>
            </a:r>
            <a:r>
              <a:rPr lang="zh-CN" altLang="zh-CN" sz="2800" dirty="0">
                <a:solidFill>
                  <a:srgbClr val="FF0000"/>
                </a:solidFill>
                <a:latin typeface="华文楷体" panose="02010600040101010101" pitchFamily="2" charset="-122"/>
                <a:ea typeface="华文楷体" panose="02010600040101010101" pitchFamily="2" charset="-122"/>
              </a:rPr>
              <a:t>关键字左侧孩子找到最大关键字或者顺着关键字右侧孩子找到最小关键字替代之</a:t>
            </a:r>
            <a:r>
              <a:rPr lang="zh-CN" altLang="zh-CN" sz="2800" dirty="0">
                <a:latin typeface="华文楷体" panose="02010600040101010101" pitchFamily="2" charset="-122"/>
                <a:ea typeface="华文楷体" panose="02010600040101010101" pitchFamily="2" charset="-122"/>
              </a:rPr>
              <a:t>，然后层层下移，直到找到的替身结点为最后一层非叶子结点，删除变为情况</a:t>
            </a:r>
            <a:r>
              <a:rPr lang="en-US" altLang="zh-CN" sz="2800" dirty="0">
                <a:latin typeface="华文楷体" panose="02010600040101010101" pitchFamily="2" charset="-122"/>
                <a:ea typeface="华文楷体" panose="02010600040101010101" pitchFamily="2" charset="-122"/>
              </a:rPr>
              <a:t>1</a:t>
            </a:r>
            <a:r>
              <a:rPr lang="zh-CN" altLang="zh-CN" sz="2800" dirty="0">
                <a:latin typeface="华文楷体" panose="02010600040101010101" pitchFamily="2" charset="-122"/>
                <a:ea typeface="华文楷体" panose="02010600040101010101" pitchFamily="2" charset="-122"/>
              </a:rPr>
              <a:t>。</a:t>
            </a:r>
            <a:r>
              <a:rPr lang="zh-CN" altLang="en-US" sz="2800" dirty="0">
                <a:solidFill>
                  <a:srgbClr val="FF0000"/>
                </a:solidFill>
                <a:latin typeface="华文楷体" panose="02010600040101010101" pitchFamily="2" charset="-122"/>
                <a:ea typeface="华文楷体" panose="02010600040101010101" pitchFamily="2" charset="-122"/>
              </a:rPr>
              <a:t>如删</a:t>
            </a:r>
            <a:r>
              <a:rPr lang="en-US" altLang="zh-CN" sz="2800" dirty="0">
                <a:solidFill>
                  <a:srgbClr val="FF0000"/>
                </a:solidFill>
                <a:latin typeface="华文楷体" panose="02010600040101010101" pitchFamily="2" charset="-122"/>
                <a:ea typeface="华文楷体" panose="02010600040101010101" pitchFamily="2" charset="-122"/>
              </a:rPr>
              <a:t>50</a:t>
            </a:r>
            <a:r>
              <a:rPr lang="zh-CN" altLang="en-US" sz="2800" dirty="0">
                <a:solidFill>
                  <a:srgbClr val="FF0000"/>
                </a:solidFill>
                <a:latin typeface="华文楷体" panose="02010600040101010101" pitchFamily="2" charset="-122"/>
                <a:ea typeface="华文楷体" panose="02010600040101010101" pitchFamily="2" charset="-122"/>
              </a:rPr>
              <a:t>，转为情况</a:t>
            </a:r>
            <a:r>
              <a:rPr lang="en-US" altLang="zh-CN" sz="2800" dirty="0">
                <a:solidFill>
                  <a:srgbClr val="FF0000"/>
                </a:solidFill>
                <a:latin typeface="华文楷体" panose="02010600040101010101" pitchFamily="2" charset="-122"/>
                <a:ea typeface="华文楷体" panose="02010600040101010101" pitchFamily="2" charset="-122"/>
              </a:rPr>
              <a:t>1</a:t>
            </a:r>
            <a:r>
              <a:rPr lang="zh-CN" altLang="en-US" sz="2800" dirty="0">
                <a:latin typeface="华文楷体" panose="02010600040101010101" pitchFamily="2" charset="-122"/>
                <a:ea typeface="华文楷体" panose="02010600040101010101" pitchFamily="2" charset="-122"/>
              </a:rPr>
              <a:t>。</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886225" y="2892779"/>
            <a:ext cx="7893879" cy="3746559"/>
          </a:xfrm>
          <a:prstGeom prst="rect">
            <a:avLst/>
          </a:prstGeom>
          <a:noFill/>
          <a:ln>
            <a:noFill/>
          </a:ln>
        </p:spPr>
      </p:pic>
    </p:spTree>
    <p:extLst>
      <p:ext uri="{BB962C8B-B14F-4D97-AF65-F5344CB8AC3E}">
        <p14:creationId xmlns:p14="http://schemas.microsoft.com/office/powerpoint/2010/main" val="195903987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97565" y="695739"/>
            <a:ext cx="10913166" cy="812045"/>
          </a:xfrm>
        </p:spPr>
        <p:txBody>
          <a:bodyPr>
            <a:normAutofit/>
          </a:bodyPr>
          <a:lstStyle/>
          <a:p>
            <a:pPr marL="838200" lvl="0" indent="-838200">
              <a:defRPr/>
            </a:pPr>
            <a:r>
              <a:rPr lang="en-US" altLang="zh-CN" dirty="0"/>
              <a:t>2.</a:t>
            </a:r>
            <a:r>
              <a:rPr lang="zh-CN" altLang="zh-CN" dirty="0">
                <a:latin typeface="华文楷体" panose="02010600040101010101" pitchFamily="2" charset="-122"/>
                <a:ea typeface="华文楷体" panose="02010600040101010101" pitchFamily="2" charset="-122"/>
              </a:rPr>
              <a:t>待删的关键字在中间层，下层仍为非叶子结点层。</a:t>
            </a:r>
            <a:endParaRPr lang="zh-CN" altLang="en-US" dirty="0">
              <a:latin typeface="华文楷体" panose="02010600040101010101" pitchFamily="2" charset="-122"/>
              <a:ea typeface="华文楷体" panose="02010600040101010101" pitchFamily="2" charset="-122"/>
            </a:endParaRPr>
          </a:p>
        </p:txBody>
      </p:sp>
      <p:sp>
        <p:nvSpPr>
          <p:cNvPr id="2" name="文本框 1"/>
          <p:cNvSpPr txBox="1"/>
          <p:nvPr/>
        </p:nvSpPr>
        <p:spPr>
          <a:xfrm>
            <a:off x="397565" y="1507784"/>
            <a:ext cx="11390244" cy="1384995"/>
          </a:xfrm>
          <a:prstGeom prst="rect">
            <a:avLst/>
          </a:prstGeom>
          <a:noFill/>
        </p:spPr>
        <p:txBody>
          <a:bodyPr wrap="square" rtlCol="0">
            <a:spAutoFit/>
          </a:bodyPr>
          <a:lstStyle/>
          <a:p>
            <a:r>
              <a:rPr lang="zh-CN" altLang="zh-CN" sz="2800" dirty="0">
                <a:latin typeface="华文楷体" panose="02010600040101010101" pitchFamily="2" charset="-122"/>
                <a:ea typeface="华文楷体" panose="02010600040101010101" pitchFamily="2" charset="-122"/>
              </a:rPr>
              <a:t>在</a:t>
            </a:r>
            <a:r>
              <a:rPr lang="en-US" altLang="zh-CN" sz="2800" dirty="0">
                <a:latin typeface="华文楷体" panose="02010600040101010101" pitchFamily="2" charset="-122"/>
                <a:ea typeface="华文楷体" panose="02010600040101010101" pitchFamily="2" charset="-122"/>
              </a:rPr>
              <a:t>B</a:t>
            </a:r>
            <a:r>
              <a:rPr lang="zh-CN" altLang="zh-CN" sz="2800" dirty="0">
                <a:latin typeface="华文楷体" panose="02010600040101010101" pitchFamily="2" charset="-122"/>
                <a:ea typeface="华文楷体" panose="02010600040101010101" pitchFamily="2" charset="-122"/>
              </a:rPr>
              <a:t>树中找到待删关键字，顺关键字左侧孩子找到最大关键字或者顺着关键字右侧孩子找到最小关键字替代之，然后层层下移，直到找到的替身结点为最后一层非叶子结点，删除变为情况</a:t>
            </a:r>
            <a:r>
              <a:rPr lang="en-US" altLang="zh-CN" sz="2800" dirty="0">
                <a:latin typeface="华文楷体" panose="02010600040101010101" pitchFamily="2" charset="-122"/>
                <a:ea typeface="华文楷体" panose="02010600040101010101" pitchFamily="2" charset="-122"/>
              </a:rPr>
              <a:t>1</a:t>
            </a:r>
            <a:r>
              <a:rPr lang="zh-CN" altLang="zh-CN" sz="2800" dirty="0">
                <a:latin typeface="华文楷体" panose="02010600040101010101" pitchFamily="2" charset="-122"/>
                <a:ea typeface="华文楷体" panose="02010600040101010101" pitchFamily="2" charset="-122"/>
              </a:rPr>
              <a:t>。</a:t>
            </a:r>
            <a:r>
              <a:rPr lang="zh-CN" altLang="en-US" sz="2800" dirty="0">
                <a:latin typeface="华文楷体" panose="02010600040101010101" pitchFamily="2" charset="-122"/>
                <a:ea typeface="华文楷体" panose="02010600040101010101" pitchFamily="2" charset="-122"/>
              </a:rPr>
              <a:t>删</a:t>
            </a:r>
            <a:r>
              <a:rPr lang="en-US" altLang="zh-CN" sz="2800" dirty="0">
                <a:latin typeface="华文楷体" panose="02010600040101010101" pitchFamily="2" charset="-122"/>
                <a:ea typeface="华文楷体" panose="02010600040101010101" pitchFamily="2" charset="-122"/>
              </a:rPr>
              <a:t>50</a:t>
            </a:r>
            <a:r>
              <a:rPr lang="zh-CN" altLang="en-US" sz="2800" dirty="0">
                <a:latin typeface="华文楷体" panose="02010600040101010101" pitchFamily="2" charset="-122"/>
                <a:ea typeface="华文楷体" panose="02010600040101010101" pitchFamily="2" charset="-122"/>
              </a:rPr>
              <a:t>后，转为情况</a:t>
            </a:r>
            <a:r>
              <a:rPr lang="en-US" altLang="zh-CN" sz="2800" dirty="0">
                <a:latin typeface="华文楷体" panose="02010600040101010101" pitchFamily="2" charset="-122"/>
                <a:ea typeface="华文楷体" panose="02010600040101010101" pitchFamily="2" charset="-122"/>
              </a:rPr>
              <a:t>1</a:t>
            </a:r>
            <a:r>
              <a:rPr lang="zh-CN" altLang="en-US" sz="2800" dirty="0">
                <a:latin typeface="华文楷体" panose="02010600040101010101" pitchFamily="2" charset="-122"/>
                <a:ea typeface="华文楷体" panose="02010600040101010101" pitchFamily="2" charset="-122"/>
              </a:rPr>
              <a:t>。</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929434" y="2892779"/>
            <a:ext cx="7849428" cy="3567655"/>
          </a:xfrm>
          <a:prstGeom prst="rect">
            <a:avLst/>
          </a:prstGeom>
          <a:noFill/>
          <a:ln>
            <a:noFill/>
          </a:ln>
        </p:spPr>
      </p:pic>
      <p:sp>
        <p:nvSpPr>
          <p:cNvPr id="3" name="椭圆 2"/>
          <p:cNvSpPr/>
          <p:nvPr/>
        </p:nvSpPr>
        <p:spPr>
          <a:xfrm>
            <a:off x="11672888" y="6460434"/>
            <a:ext cx="228600" cy="1403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115467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Autofit/>
          </a:bodyPr>
          <a:lstStyle/>
          <a:p>
            <a:pPr>
              <a:buFont typeface="Wingdings" panose="05000000000000000000" pitchFamily="2" charset="2"/>
              <a:buChar char="Ø"/>
            </a:pPr>
            <a:r>
              <a:rPr lang="en-US" altLang="zh-CN" sz="2800" b="0" dirty="0">
                <a:latin typeface="华文楷体" panose="02010600040101010101" pitchFamily="2" charset="-122"/>
                <a:ea typeface="华文楷体" panose="02010600040101010101" pitchFamily="2" charset="-122"/>
              </a:rPr>
              <a:t>B</a:t>
            </a:r>
            <a:r>
              <a:rPr lang="zh-CN" altLang="zh-CN" sz="2800" b="0" dirty="0">
                <a:latin typeface="华文楷体" panose="02010600040101010101" pitchFamily="2" charset="-122"/>
                <a:ea typeface="华文楷体" panose="02010600040101010101" pitchFamily="2" charset="-122"/>
              </a:rPr>
              <a:t>树是一棵多线索查找树，</a:t>
            </a:r>
            <a:r>
              <a:rPr lang="zh-CN" altLang="zh-CN" sz="2800" b="0" dirty="0">
                <a:highlight>
                  <a:srgbClr val="FFFF00"/>
                </a:highlight>
                <a:latin typeface="华文楷体" panose="02010600040101010101" pitchFamily="2" charset="-122"/>
                <a:ea typeface="华文楷体" panose="02010600040101010101" pitchFamily="2" charset="-122"/>
              </a:rPr>
              <a:t>所有的数据关键字</a:t>
            </a:r>
            <a:r>
              <a:rPr lang="zh-CN" altLang="zh-CN" sz="2800" b="0" dirty="0">
                <a:latin typeface="华文楷体" panose="02010600040101010101" pitchFamily="2" charset="-122"/>
                <a:ea typeface="华文楷体" panose="02010600040101010101" pitchFamily="2" charset="-122"/>
              </a:rPr>
              <a:t>都挂在了树的非叶子结点中，每个关键字右侧字段（空心箭头）标明了其对应数据记录在原始数据文件中的具体地址，因此根据关键字和作为索引的</a:t>
            </a:r>
            <a:r>
              <a:rPr lang="en-US" altLang="zh-CN" sz="2800" b="0" dirty="0">
                <a:latin typeface="华文楷体" panose="02010600040101010101" pitchFamily="2" charset="-122"/>
                <a:ea typeface="华文楷体" panose="02010600040101010101" pitchFamily="2" charset="-122"/>
              </a:rPr>
              <a:t>B</a:t>
            </a:r>
            <a:r>
              <a:rPr lang="zh-CN" altLang="zh-CN" sz="2800" b="0" dirty="0">
                <a:latin typeface="华文楷体" panose="02010600040101010101" pitchFamily="2" charset="-122"/>
                <a:ea typeface="华文楷体" panose="02010600040101010101" pitchFamily="2" charset="-122"/>
              </a:rPr>
              <a:t>树的帮助，就能非常方便地在数据文件中找到它。</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en-US" altLang="zh-CN" sz="2800" b="0" dirty="0">
                <a:latin typeface="华文楷体" panose="02010600040101010101" pitchFamily="2" charset="-122"/>
                <a:ea typeface="华文楷体" panose="02010600040101010101" pitchFamily="2" charset="-122"/>
              </a:rPr>
              <a:t>B</a:t>
            </a:r>
            <a:r>
              <a:rPr lang="zh-CN" altLang="en-US" sz="2800" b="0" dirty="0">
                <a:latin typeface="华文楷体" panose="02010600040101010101" pitchFamily="2" charset="-122"/>
                <a:ea typeface="华文楷体" panose="02010600040101010101" pitchFamily="2" charset="-122"/>
              </a:rPr>
              <a:t>树的</a:t>
            </a:r>
            <a:r>
              <a:rPr lang="zh-CN" altLang="zh-CN" sz="2800" b="0" dirty="0">
                <a:latin typeface="华文楷体" panose="02010600040101010101" pitchFamily="2" charset="-122"/>
                <a:ea typeface="华文楷体" panose="02010600040101010101" pitchFamily="2" charset="-122"/>
              </a:rPr>
              <a:t>缺点也是明显的，因每个关键字都在</a:t>
            </a:r>
            <a:r>
              <a:rPr lang="en-US" altLang="zh-CN" sz="2800" b="0" dirty="0">
                <a:latin typeface="华文楷体" panose="02010600040101010101" pitchFamily="2" charset="-122"/>
                <a:ea typeface="华文楷体" panose="02010600040101010101" pitchFamily="2" charset="-122"/>
              </a:rPr>
              <a:t>B</a:t>
            </a:r>
            <a:r>
              <a:rPr lang="zh-CN" altLang="zh-CN" sz="2800" b="0" dirty="0">
                <a:latin typeface="华文楷体" panose="02010600040101010101" pitchFamily="2" charset="-122"/>
                <a:ea typeface="华文楷体" panose="02010600040101010101" pitchFamily="2" charset="-122"/>
              </a:rPr>
              <a:t>树上，造成</a:t>
            </a:r>
            <a:r>
              <a:rPr lang="en-US" altLang="zh-CN" sz="2800" b="0" dirty="0">
                <a:latin typeface="华文楷体" panose="02010600040101010101" pitchFamily="2" charset="-122"/>
                <a:ea typeface="华文楷体" panose="02010600040101010101" pitchFamily="2" charset="-122"/>
              </a:rPr>
              <a:t>B</a:t>
            </a:r>
            <a:r>
              <a:rPr lang="zh-CN" altLang="zh-CN" sz="2800" b="0" dirty="0">
                <a:latin typeface="华文楷体" panose="02010600040101010101" pitchFamily="2" charset="-122"/>
                <a:ea typeface="华文楷体" panose="02010600040101010101" pitchFamily="2" charset="-122"/>
              </a:rPr>
              <a:t>树过于庞大；另外如果要按关键字大小顺序访问所有数据，</a:t>
            </a:r>
            <a:r>
              <a:rPr lang="en-US" altLang="zh-CN" sz="2800" b="0" dirty="0">
                <a:latin typeface="华文楷体" panose="02010600040101010101" pitchFamily="2" charset="-122"/>
                <a:ea typeface="华文楷体" panose="02010600040101010101" pitchFamily="2" charset="-122"/>
              </a:rPr>
              <a:t>B</a:t>
            </a:r>
            <a:r>
              <a:rPr lang="zh-CN" altLang="zh-CN" sz="2800" b="0" dirty="0">
                <a:latin typeface="华文楷体" panose="02010600040101010101" pitchFamily="2" charset="-122"/>
                <a:ea typeface="华文楷体" panose="02010600040101010101" pitchFamily="2" charset="-122"/>
              </a:rPr>
              <a:t>树没有任何优势。</a:t>
            </a:r>
            <a:r>
              <a:rPr lang="zh-CN" altLang="en-US" sz="2800" b="0" dirty="0">
                <a:latin typeface="华文楷体" panose="02010600040101010101" pitchFamily="2" charset="-122"/>
                <a:ea typeface="华文楷体" panose="02010600040101010101" pitchFamily="2" charset="-122"/>
              </a:rPr>
              <a:t>为了解决这个问题，引入了</a:t>
            </a:r>
            <a:r>
              <a:rPr lang="en-US" altLang="zh-CN" sz="2800" b="0" dirty="0">
                <a:latin typeface="华文楷体" panose="02010600040101010101" pitchFamily="2" charset="-122"/>
                <a:ea typeface="华文楷体" panose="02010600040101010101" pitchFamily="2" charset="-122"/>
              </a:rPr>
              <a:t>B+</a:t>
            </a:r>
            <a:r>
              <a:rPr lang="zh-CN" altLang="en-US" sz="2800" b="0" dirty="0">
                <a:latin typeface="华文楷体" panose="02010600040101010101" pitchFamily="2" charset="-122"/>
                <a:ea typeface="华文楷体" panose="02010600040101010101" pitchFamily="2" charset="-122"/>
              </a:rPr>
              <a:t>树的概念。</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树的问题</a:t>
            </a:r>
          </a:p>
        </p:txBody>
      </p:sp>
    </p:spTree>
    <p:extLst>
      <p:ext uri="{BB962C8B-B14F-4D97-AF65-F5344CB8AC3E}">
        <p14:creationId xmlns:p14="http://schemas.microsoft.com/office/powerpoint/2010/main" val="287887180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67415" y="1739824"/>
                <a:ext cx="11599298" cy="3050837"/>
              </a:xfrm>
            </p:spPr>
            <p:txBody>
              <a:bodyPr>
                <a:noAutofit/>
              </a:bodyPr>
              <a:lstStyle/>
              <a:p>
                <a:pPr marL="0" indent="0">
                  <a:buNone/>
                </a:pPr>
                <a:r>
                  <a:rPr lang="en-US" altLang="zh-CN" sz="2800" dirty="0">
                    <a:ea typeface="华文楷体" panose="02010600040101010101" pitchFamily="2" charset="-122"/>
                    <a:cs typeface="Times New Roman" panose="02020603050405020304" pitchFamily="18" charset="0"/>
                  </a:rPr>
                  <a:t>M</a:t>
                </a:r>
                <a:r>
                  <a:rPr lang="zh-CN" altLang="zh-CN" sz="2800" dirty="0">
                    <a:ea typeface="华文楷体" panose="02010600040101010101" pitchFamily="2" charset="-122"/>
                    <a:cs typeface="Times New Roman" panose="02020603050405020304" pitchFamily="18" charset="0"/>
                  </a:rPr>
                  <a:t>阶的</a:t>
                </a:r>
                <a:r>
                  <a:rPr lang="en-US" altLang="zh-CN" sz="2800" dirty="0">
                    <a:ea typeface="华文楷体" panose="02010600040101010101" pitchFamily="2" charset="-122"/>
                    <a:cs typeface="Times New Roman" panose="02020603050405020304" pitchFamily="18" charset="0"/>
                  </a:rPr>
                  <a:t>B+</a:t>
                </a:r>
                <a:r>
                  <a:rPr lang="zh-CN" altLang="zh-CN" sz="2800" dirty="0">
                    <a:ea typeface="华文楷体" panose="02010600040101010101" pitchFamily="2" charset="-122"/>
                    <a:cs typeface="Times New Roman" panose="02020603050405020304" pitchFamily="18" charset="0"/>
                  </a:rPr>
                  <a:t>树定义如下：</a:t>
                </a:r>
              </a:p>
              <a:p>
                <a:pPr marL="457200" lvl="0" indent="-457200">
                  <a:buFont typeface="+mj-lt"/>
                  <a:buAutoNum type="arabicPeriod"/>
                </a:pPr>
                <a:r>
                  <a:rPr lang="zh-CN" altLang="zh-CN" sz="2800" b="0" dirty="0">
                    <a:ea typeface="华文楷体" panose="02010600040101010101" pitchFamily="2" charset="-122"/>
                    <a:cs typeface="Times New Roman" panose="02020603050405020304" pitchFamily="18" charset="0"/>
                  </a:rPr>
                  <a:t>或者为空、或者只有一个根结点、或者除了根还有多个结点。</a:t>
                </a:r>
              </a:p>
              <a:p>
                <a:pPr marL="457200" lvl="0" indent="-457200">
                  <a:buFont typeface="+mj-lt"/>
                  <a:buAutoNum type="arabicPeriod"/>
                </a:pPr>
                <a:r>
                  <a:rPr lang="zh-CN" altLang="zh-CN" sz="2800" b="0" dirty="0">
                    <a:ea typeface="华文楷体" panose="02010600040101010101" pitchFamily="2" charset="-122"/>
                    <a:cs typeface="Times New Roman" panose="02020603050405020304" pitchFamily="18" charset="0"/>
                  </a:rPr>
                  <a:t>每个</a:t>
                </a:r>
                <a:r>
                  <a:rPr lang="zh-CN" altLang="en-US" sz="2800" b="0" dirty="0">
                    <a:ea typeface="华文楷体" panose="02010600040101010101" pitchFamily="2" charset="-122"/>
                    <a:cs typeface="Times New Roman" panose="02020603050405020304" pitchFamily="18" charset="0"/>
                  </a:rPr>
                  <a:t>非叶子</a:t>
                </a:r>
                <a:r>
                  <a:rPr lang="zh-CN" altLang="zh-CN" sz="2800" b="0" dirty="0">
                    <a:ea typeface="华文楷体" panose="02010600040101010101" pitchFamily="2" charset="-122"/>
                    <a:cs typeface="Times New Roman" panose="02020603050405020304" pitchFamily="18" charset="0"/>
                  </a:rPr>
                  <a:t>结点至多有</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个儿子。</a:t>
                </a:r>
              </a:p>
              <a:p>
                <a:pPr marL="457200" lvl="0" indent="-457200">
                  <a:buFont typeface="+mj-lt"/>
                  <a:buAutoNum type="arabicPeriod"/>
                </a:pPr>
                <a:r>
                  <a:rPr lang="zh-CN" altLang="zh-CN" sz="2800" b="0" dirty="0">
                    <a:ea typeface="华文楷体" panose="02010600040101010101" pitchFamily="2" charset="-122"/>
                    <a:cs typeface="Times New Roman" panose="02020603050405020304" pitchFamily="18" charset="0"/>
                  </a:rPr>
                  <a:t>除了根结点外，每个</a:t>
                </a:r>
                <a:r>
                  <a:rPr lang="zh-CN" altLang="en-US" sz="2800" b="0" dirty="0">
                    <a:ea typeface="华文楷体" panose="02010600040101010101" pitchFamily="2" charset="-122"/>
                    <a:cs typeface="Times New Roman" panose="02020603050405020304" pitchFamily="18" charset="0"/>
                  </a:rPr>
                  <a:t>非叶子</a:t>
                </a:r>
                <a:r>
                  <a:rPr lang="zh-CN" altLang="zh-CN" sz="2800" b="0" dirty="0">
                    <a:ea typeface="华文楷体" panose="02010600040101010101" pitchFamily="2" charset="-122"/>
                    <a:cs typeface="Times New Roman" panose="02020603050405020304" pitchFamily="18" charset="0"/>
                  </a:rPr>
                  <a:t>结点至少有</a:t>
                </a:r>
                <a14:m>
                  <m:oMath xmlns:m="http://schemas.openxmlformats.org/officeDocument/2006/math">
                    <m:d>
                      <m:dPr>
                        <m:begChr m:val="⌈"/>
                        <m:endChr m:val="⌉"/>
                        <m:ctrlPr>
                          <a:rPr lang="zh-CN" altLang="zh-CN" sz="2800" b="0" i="1">
                            <a:latin typeface="Cambria Math" panose="02040503050406030204" pitchFamily="18" charset="0"/>
                          </a:rPr>
                        </m:ctrlPr>
                      </m:dPr>
                      <m:e>
                        <m:r>
                          <a:rPr lang="en-US" altLang="zh-CN" sz="2800" b="0" i="1">
                            <a:latin typeface="Cambria Math" panose="02040503050406030204" pitchFamily="18" charset="0"/>
                          </a:rPr>
                          <m:t>𝑀</m:t>
                        </m:r>
                        <m:r>
                          <a:rPr lang="en-US" altLang="zh-CN" sz="2800" b="0" i="1">
                            <a:latin typeface="Cambria Math" panose="02040503050406030204" pitchFamily="18" charset="0"/>
                          </a:rPr>
                          <m:t>/2</m:t>
                        </m:r>
                      </m:e>
                    </m:d>
                  </m:oMath>
                </a14:m>
                <a:r>
                  <a:rPr lang="zh-CN" altLang="zh-CN" sz="2800" b="0" dirty="0">
                    <a:ea typeface="华文楷体" panose="02010600040101010101" pitchFamily="2" charset="-122"/>
                    <a:cs typeface="Times New Roman" panose="02020603050405020304" pitchFamily="18" charset="0"/>
                  </a:rPr>
                  <a:t>儿子。</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67415" y="1739824"/>
                <a:ext cx="11599298" cy="3050837"/>
              </a:xfrm>
              <a:blipFill>
                <a:blip r:embed="rId3"/>
                <a:stretch>
                  <a:fillRect l="-1051" t="-599"/>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树</a:t>
            </a:r>
          </a:p>
        </p:txBody>
      </p:sp>
    </p:spTree>
    <p:extLst>
      <p:ext uri="{BB962C8B-B14F-4D97-AF65-F5344CB8AC3E}">
        <p14:creationId xmlns:p14="http://schemas.microsoft.com/office/powerpoint/2010/main" val="27261578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a:t>
            </a:r>
            <a:r>
              <a:rPr lang="en-US" altLang="zh-CN" sz="2800" dirty="0">
                <a:ea typeface="华文楷体" pitchFamily="2" charset="-122"/>
                <a:cs typeface="Times New Roman" panose="02020603050405020304" pitchFamily="18" charset="0"/>
              </a:rPr>
              <a:t>B</a:t>
            </a:r>
            <a:r>
              <a:rPr lang="zh-CN" altLang="en-US" sz="2800" dirty="0">
                <a:ea typeface="华文楷体" pitchFamily="2" charset="-122"/>
                <a:cs typeface="Times New Roman" panose="02020603050405020304" pitchFamily="18" charset="0"/>
              </a:rPr>
              <a:t>树</a:t>
            </a:r>
            <a:endParaRPr lang="en-US" altLang="zh-CN" sz="2800" dirty="0">
              <a:ea typeface="华文楷体" pitchFamily="2" charset="-122"/>
              <a:cs typeface="Times New Roman" panose="02020603050405020304" pitchFamily="18" charset="0"/>
            </a:endParaRPr>
          </a:p>
          <a:p>
            <a:pPr>
              <a:lnSpc>
                <a:spcPct val="115000"/>
              </a:lnSpc>
              <a:buFont typeface="Wingdings" panose="05000000000000000000" pitchFamily="2" charset="2"/>
              <a:buChar char="n"/>
              <a:defRPr/>
            </a:pPr>
            <a:r>
              <a:rPr lang="en-US" altLang="zh-CN" sz="2800" dirty="0">
                <a:solidFill>
                  <a:srgbClr val="FF0000"/>
                </a:solidFill>
                <a:ea typeface="华文楷体" pitchFamily="2" charset="-122"/>
                <a:cs typeface="Times New Roman" panose="02020603050405020304" pitchFamily="18" charset="0"/>
              </a:rPr>
              <a:t> B+</a:t>
            </a:r>
            <a:r>
              <a:rPr lang="zh-CN" altLang="en-US" sz="2800" dirty="0">
                <a:solidFill>
                  <a:srgbClr val="FF0000"/>
                </a:solidFill>
                <a:ea typeface="华文楷体" pitchFamily="2" charset="-122"/>
                <a:cs typeface="Times New Roman" panose="02020603050405020304" pitchFamily="18" charset="0"/>
              </a:rPr>
              <a:t>树</a:t>
            </a:r>
            <a:endParaRPr lang="en-US" altLang="zh-CN" sz="2800" dirty="0">
              <a:solidFill>
                <a:srgbClr val="FF0000"/>
              </a:solidFill>
              <a:ea typeface="华文楷体" pitchFamily="2" charset="-122"/>
              <a:cs typeface="Times New Roman" panose="02020603050405020304" pitchFamily="18" charset="0"/>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外部查找：</a:t>
            </a:r>
          </a:p>
        </p:txBody>
      </p:sp>
    </p:spTree>
    <p:extLst>
      <p:ext uri="{BB962C8B-B14F-4D97-AF65-F5344CB8AC3E}">
        <p14:creationId xmlns:p14="http://schemas.microsoft.com/office/powerpoint/2010/main" val="4801344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67415" y="1401892"/>
                <a:ext cx="11599298" cy="5118177"/>
              </a:xfrm>
            </p:spPr>
            <p:txBody>
              <a:bodyPr>
                <a:noAutofit/>
              </a:bodyPr>
              <a:lstStyle/>
              <a:p>
                <a:pPr marL="514350" lvl="0" indent="-514350">
                  <a:buFont typeface="+mj-lt"/>
                  <a:buAutoNum type="arabicPeriod" startAt="4"/>
                </a:pPr>
                <a:r>
                  <a:rPr lang="zh-CN" altLang="zh-CN" sz="2800" b="0" dirty="0">
                    <a:ea typeface="华文楷体" panose="02010600040101010101" pitchFamily="2" charset="-122"/>
                    <a:cs typeface="Times New Roman" panose="02020603050405020304" pitchFamily="18" charset="0"/>
                  </a:rPr>
                  <a:t>非叶子结点结构如下：</a:t>
                </a:r>
              </a:p>
              <a:p>
                <a:pPr marL="0" indent="0">
                  <a:buNone/>
                </a:pPr>
                <a14:m>
                  <m:oMathPara xmlns:m="http://schemas.openxmlformats.org/officeDocument/2006/math">
                    <m:oMathParaPr>
                      <m:jc m:val="centerGroup"/>
                    </m:oMathParaPr>
                    <m:oMath xmlns:m="http://schemas.openxmlformats.org/officeDocument/2006/math">
                      <m:d>
                        <m:dPr>
                          <m:ctrlPr>
                            <a:rPr lang="zh-CN" altLang="zh-CN" sz="2800" b="0" i="1">
                              <a:latin typeface="Cambria Math" panose="02040503050406030204" pitchFamily="18" charset="0"/>
                            </a:rPr>
                          </m:ctrlPr>
                        </m:dPr>
                        <m:e>
                          <m:r>
                            <a:rPr lang="en-US" altLang="zh-CN" sz="2800" b="0" i="1">
                              <a:latin typeface="Cambria Math" panose="02040503050406030204" pitchFamily="18" charset="0"/>
                            </a:rPr>
                            <m:t>𝑛</m:t>
                          </m:r>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𝐾</m:t>
                              </m:r>
                            </m:e>
                            <m:sub>
                              <m:r>
                                <a:rPr lang="en-US" altLang="zh-CN" sz="2800" b="0" i="1">
                                  <a:latin typeface="Cambria Math" panose="02040503050406030204" pitchFamily="18" charset="0"/>
                                </a:rPr>
                                <m:t>1</m:t>
                              </m:r>
                            </m:sub>
                          </m:sSub>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𝐴</m:t>
                              </m:r>
                            </m:e>
                            <m:sub>
                              <m:r>
                                <a:rPr lang="en-US" altLang="zh-CN" sz="2800" b="0" i="1">
                                  <a:latin typeface="Cambria Math" panose="02040503050406030204" pitchFamily="18" charset="0"/>
                                </a:rPr>
                                <m:t>1</m:t>
                              </m:r>
                            </m:sub>
                          </m:sSub>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𝐾</m:t>
                              </m:r>
                            </m:e>
                            <m:sub>
                              <m:r>
                                <a:rPr lang="en-US" altLang="zh-CN" sz="2800" b="0" i="1">
                                  <a:latin typeface="Cambria Math" panose="02040503050406030204" pitchFamily="18" charset="0"/>
                                </a:rPr>
                                <m:t>2</m:t>
                              </m:r>
                            </m:sub>
                          </m:sSub>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𝐴</m:t>
                              </m:r>
                            </m:e>
                            <m:sub>
                              <m:r>
                                <a:rPr lang="en-US" altLang="zh-CN" sz="2800" b="0" i="1">
                                  <a:latin typeface="Cambria Math" panose="02040503050406030204" pitchFamily="18" charset="0"/>
                                </a:rPr>
                                <m:t>2</m:t>
                              </m:r>
                            </m:sub>
                          </m:sSub>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𝐾</m:t>
                              </m:r>
                            </m:e>
                            <m:sub>
                              <m:r>
                                <a:rPr lang="en-US" altLang="zh-CN" sz="2800" b="0" i="1">
                                  <a:latin typeface="Cambria Math" panose="02040503050406030204" pitchFamily="18" charset="0"/>
                                </a:rPr>
                                <m:t>𝑛</m:t>
                              </m:r>
                            </m:sub>
                          </m:sSub>
                          <m:r>
                            <a:rPr lang="en-US" altLang="zh-CN" sz="2800" b="0" i="1">
                              <a:latin typeface="Cambria Math" panose="02040503050406030204" pitchFamily="18" charset="0"/>
                            </a:rPr>
                            <m:t>,</m:t>
                          </m:r>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𝐴</m:t>
                              </m:r>
                            </m:e>
                            <m:sub>
                              <m:r>
                                <a:rPr lang="en-US" altLang="zh-CN" sz="2800" b="0" i="1">
                                  <a:latin typeface="Cambria Math" panose="02040503050406030204" pitchFamily="18" charset="0"/>
                                </a:rPr>
                                <m:t>𝑛</m:t>
                              </m:r>
                            </m:sub>
                          </m:sSub>
                        </m:e>
                      </m:d>
                    </m:oMath>
                  </m:oMathPara>
                </a14:m>
                <a:endParaRPr lang="zh-CN" altLang="zh-CN" sz="2800" b="0" dirty="0">
                  <a:ea typeface="华文楷体" panose="02010600040101010101" pitchFamily="2" charset="-122"/>
                  <a:cs typeface="Times New Roman" panose="02020603050405020304" pitchFamily="18" charset="0"/>
                </a:endParaRPr>
              </a:p>
              <a:p>
                <a:pPr marL="514350" indent="0">
                  <a:buNone/>
                </a:pP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为关键字个数，</a:t>
                </a:r>
                <a14:m>
                  <m:oMath xmlns:m="http://schemas.openxmlformats.org/officeDocument/2006/math">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𝐴</m:t>
                        </m:r>
                      </m:e>
                      <m:sub>
                        <m:r>
                          <a:rPr lang="en-US" altLang="zh-CN" sz="2800" b="0" i="1">
                            <a:latin typeface="Cambria Math" panose="02040503050406030204" pitchFamily="18" charset="0"/>
                          </a:rPr>
                          <m:t>𝑖</m:t>
                        </m:r>
                      </m:sub>
                    </m:sSub>
                  </m:oMath>
                </a14:m>
                <a:r>
                  <a:rPr lang="zh-CN" altLang="zh-CN" sz="2800" b="0" dirty="0">
                    <a:ea typeface="华文楷体" panose="02010600040101010101" pitchFamily="2" charset="-122"/>
                    <a:cs typeface="Times New Roman" panose="02020603050405020304" pitchFamily="18" charset="0"/>
                  </a:rPr>
                  <a:t>为关键字小于</a:t>
                </a:r>
                <a:r>
                  <a:rPr lang="zh-CN" altLang="en-US" sz="2800" b="0" dirty="0">
                    <a:ea typeface="华文楷体" panose="02010600040101010101" pitchFamily="2" charset="-122"/>
                    <a:cs typeface="Times New Roman" panose="02020603050405020304" pitchFamily="18" charset="0"/>
                  </a:rPr>
                  <a:t>等于</a:t>
                </a:r>
                <a14:m>
                  <m:oMath xmlns:m="http://schemas.openxmlformats.org/officeDocument/2006/math">
                    <m:sSub>
                      <m:sSubPr>
                        <m:ctrlPr>
                          <a:rPr lang="zh-CN" altLang="zh-CN" sz="2800" b="0" i="1">
                            <a:latin typeface="Cambria Math" panose="02040503050406030204" pitchFamily="18" charset="0"/>
                          </a:rPr>
                        </m:ctrlPr>
                      </m:sSubPr>
                      <m:e>
                        <m:r>
                          <a:rPr lang="en-US" altLang="zh-CN" sz="2800" b="0" i="1">
                            <a:latin typeface="Cambria Math" panose="02040503050406030204" pitchFamily="18" charset="0"/>
                          </a:rPr>
                          <m:t>𝐾</m:t>
                        </m:r>
                      </m:e>
                      <m:sub>
                        <m:r>
                          <a:rPr lang="en-US" altLang="zh-CN" sz="2800" b="0" i="1">
                            <a:latin typeface="Cambria Math" panose="02040503050406030204" pitchFamily="18" charset="0"/>
                          </a:rPr>
                          <m:t>𝑖</m:t>
                        </m:r>
                      </m:sub>
                    </m:sSub>
                  </m:oMath>
                </a14:m>
                <a:r>
                  <a:rPr lang="zh-CN" altLang="zh-CN" sz="2800" b="0" dirty="0">
                    <a:ea typeface="华文楷体" panose="02010600040101010101" pitchFamily="2" charset="-122"/>
                    <a:cs typeface="Times New Roman" panose="02020603050405020304" pitchFamily="18" charset="0"/>
                  </a:rPr>
                  <a:t>的孩子结点地址。</a:t>
                </a:r>
              </a:p>
              <a:p>
                <a:pPr marL="514350" indent="0">
                  <a:buNone/>
                </a:pPr>
                <a:r>
                  <a:rPr lang="zh-CN" altLang="zh-CN" sz="2800" b="0" dirty="0">
                    <a:ea typeface="华文楷体" panose="02010600040101010101" pitchFamily="2" charset="-122"/>
                    <a:cs typeface="Times New Roman" panose="02020603050405020304" pitchFamily="18" charset="0"/>
                  </a:rPr>
                  <a:t>显然，</a:t>
                </a:r>
                <a14:m>
                  <m:oMath xmlns:m="http://schemas.openxmlformats.org/officeDocument/2006/math">
                    <m:r>
                      <a:rPr lang="zh-CN" altLang="zh-CN" sz="2800" b="0">
                        <a:latin typeface="Cambria Math" panose="02040503050406030204" pitchFamily="18" charset="0"/>
                      </a:rPr>
                      <m:t>有</m:t>
                    </m:r>
                    <m:r>
                      <m:rPr>
                        <m:sty m:val="p"/>
                      </m:rPr>
                      <a:rPr lang="en-US" altLang="zh-CN" sz="2800" b="0">
                        <a:latin typeface="Cambria Math" panose="02040503050406030204" pitchFamily="18" charset="0"/>
                      </a:rPr>
                      <m:t>k</m:t>
                    </m:r>
                    <m:r>
                      <a:rPr lang="zh-CN" altLang="zh-CN" sz="2800" b="0">
                        <a:latin typeface="Cambria Math" panose="02040503050406030204" pitchFamily="18" charset="0"/>
                      </a:rPr>
                      <m:t>个孩子的结点有</m:t>
                    </m:r>
                    <m:r>
                      <m:rPr>
                        <m:sty m:val="p"/>
                      </m:rPr>
                      <a:rPr lang="en-US" altLang="zh-CN" sz="2800" b="0">
                        <a:latin typeface="Cambria Math" panose="02040503050406030204" pitchFamily="18" charset="0"/>
                      </a:rPr>
                      <m:t>k</m:t>
                    </m:r>
                    <m:r>
                      <a:rPr lang="zh-CN" altLang="zh-CN" sz="2800" b="0">
                        <a:latin typeface="Cambria Math" panose="02040503050406030204" pitchFamily="18" charset="0"/>
                      </a:rPr>
                      <m:t>个关键字，</m:t>
                    </m:r>
                  </m:oMath>
                </a14:m>
                <a:r>
                  <a:rPr lang="zh-CN" altLang="zh-CN" sz="2800" b="0" dirty="0">
                    <a:ea typeface="华文楷体" panose="02010600040101010101" pitchFamily="2" charset="-122"/>
                    <a:cs typeface="Times New Roman" panose="02020603050405020304" pitchFamily="18" charset="0"/>
                  </a:rPr>
                  <a:t>非叶子结点并不包含所有数据的关键字。</a:t>
                </a:r>
                <a:endParaRPr lang="en-US" altLang="zh-CN" sz="2800" b="0" dirty="0">
                  <a:ea typeface="华文楷体" panose="02010600040101010101" pitchFamily="2" charset="-122"/>
                  <a:cs typeface="Times New Roman" panose="02020603050405020304" pitchFamily="18" charset="0"/>
                </a:endParaRPr>
              </a:p>
              <a:p>
                <a:pPr marL="514350" indent="22225">
                  <a:buNone/>
                </a:pPr>
                <a:endParaRPr lang="zh-CN" altLang="zh-CN" sz="2800" b="0" dirty="0">
                  <a:ea typeface="华文楷体" panose="02010600040101010101" pitchFamily="2" charset="-122"/>
                  <a:cs typeface="Times New Roman" panose="02020603050405020304" pitchFamily="18" charset="0"/>
                </a:endParaRPr>
              </a:p>
              <a:p>
                <a:pPr marL="514350" lvl="0" indent="-514350">
                  <a:buFont typeface="+mj-lt"/>
                  <a:buAutoNum type="arabicPeriod" startAt="5"/>
                </a:pPr>
                <a:r>
                  <a:rPr lang="zh-CN" altLang="zh-CN" sz="2800" b="0" dirty="0">
                    <a:ea typeface="华文楷体" panose="02010600040101010101" pitchFamily="2" charset="-122"/>
                    <a:cs typeface="Times New Roman" panose="02020603050405020304" pitchFamily="18" charset="0"/>
                  </a:rPr>
                  <a:t>叶子结点和中间结点不同，它存储了</a:t>
                </a:r>
                <a:r>
                  <a:rPr lang="zh-CN" altLang="zh-CN" sz="2800" b="0" dirty="0">
                    <a:highlight>
                      <a:srgbClr val="FFFF00"/>
                    </a:highlight>
                    <a:ea typeface="华文楷体" panose="02010600040101010101" pitchFamily="2" charset="-122"/>
                    <a:cs typeface="Times New Roman" panose="02020603050405020304" pitchFamily="18" charset="0"/>
                  </a:rPr>
                  <a:t>数据关键字和它在原始数据文件中的地址信息</a:t>
                </a:r>
                <a:r>
                  <a:rPr lang="zh-CN" altLang="zh-CN" sz="2800" b="0" dirty="0">
                    <a:ea typeface="华文楷体" panose="02010600040101010101" pitchFamily="2" charset="-122"/>
                    <a:cs typeface="Times New Roman" panose="02020603050405020304" pitchFamily="18" charset="0"/>
                  </a:rPr>
                  <a:t>。所有叶子包含了全部关键字信息</a:t>
                </a:r>
                <a:r>
                  <a:rPr lang="zh-CN" altLang="en-US" sz="2800" b="0" dirty="0">
                    <a:ea typeface="华文楷体" panose="02010600040101010101" pitchFamily="2" charset="-122"/>
                    <a:cs typeface="Times New Roman" panose="02020603050405020304" pitchFamily="18" charset="0"/>
                  </a:rPr>
                  <a:t>，它的关键字个数最少</a:t>
                </a:r>
                <a14:m>
                  <m:oMath xmlns:m="http://schemas.openxmlformats.org/officeDocument/2006/math">
                    <m:d>
                      <m:dPr>
                        <m:begChr m:val="⌈"/>
                        <m:endChr m:val="⌉"/>
                        <m:ctrlPr>
                          <a:rPr lang="zh-CN" altLang="zh-CN" sz="2800" b="0" i="1">
                            <a:latin typeface="Cambria Math" panose="02040503050406030204" pitchFamily="18" charset="0"/>
                          </a:rPr>
                        </m:ctrlPr>
                      </m:dPr>
                      <m:e>
                        <m:r>
                          <m:rPr>
                            <m:sty m:val="p"/>
                          </m:rPr>
                          <a:rPr lang="en-US" altLang="zh-CN" sz="2800" b="0" i="1">
                            <a:latin typeface="Cambria Math" panose="02040503050406030204" pitchFamily="18" charset="0"/>
                          </a:rPr>
                          <m:t>M</m:t>
                        </m:r>
                        <m:r>
                          <a:rPr lang="en-US" altLang="zh-CN" sz="2800" b="0" i="1">
                            <a:latin typeface="Cambria Math" panose="02040503050406030204" pitchFamily="18" charset="0"/>
                          </a:rPr>
                          <m:t>/2</m:t>
                        </m:r>
                      </m:e>
                    </m:d>
                  </m:oMath>
                </a14:m>
                <a:r>
                  <a:rPr lang="zh-CN" altLang="en-US" sz="2800" b="0" dirty="0">
                    <a:ea typeface="华文楷体" panose="02010600040101010101" pitchFamily="2" charset="-122"/>
                    <a:cs typeface="Times New Roman" panose="02020603050405020304" pitchFamily="18" charset="0"/>
                  </a:rPr>
                  <a:t>个，最多</a:t>
                </a:r>
                <a:r>
                  <a:rPr lang="en-US" altLang="zh-CN" sz="2800" b="0" dirty="0">
                    <a:ea typeface="华文楷体" panose="02010600040101010101" pitchFamily="2" charset="-122"/>
                    <a:cs typeface="Times New Roman" panose="02020603050405020304" pitchFamily="18" charset="0"/>
                  </a:rPr>
                  <a:t>M</a:t>
                </a:r>
                <a:r>
                  <a:rPr lang="zh-CN" altLang="en-US" sz="2800" b="0" dirty="0">
                    <a:ea typeface="华文楷体" panose="02010600040101010101" pitchFamily="2" charset="-122"/>
                    <a:cs typeface="Times New Roman" panose="02020603050405020304" pitchFamily="18" charset="0"/>
                  </a:rPr>
                  <a:t>个</a:t>
                </a:r>
                <a:r>
                  <a:rPr lang="zh-CN" altLang="zh-CN" sz="2800" b="0" dirty="0">
                    <a:ea typeface="华文楷体" panose="02010600040101010101" pitchFamily="2" charset="-122"/>
                    <a:cs typeface="Times New Roman" panose="02020603050405020304" pitchFamily="18" charset="0"/>
                  </a:rPr>
                  <a:t>。</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67415" y="1401892"/>
                <a:ext cx="11599298" cy="5118177"/>
              </a:xfrm>
              <a:blipFill>
                <a:blip r:embed="rId3"/>
                <a:stretch>
                  <a:fillRect l="-874" t="-248" b="-4703"/>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a:t>
            </a:r>
          </a:p>
        </p:txBody>
      </p:sp>
    </p:spTree>
    <p:extLst>
      <p:ext uri="{BB962C8B-B14F-4D97-AF65-F5344CB8AC3E}">
        <p14:creationId xmlns:p14="http://schemas.microsoft.com/office/powerpoint/2010/main" val="917328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2"/>
            <a:ext cx="3941876" cy="3251089"/>
          </a:xfrm>
        </p:spPr>
        <p:txBody>
          <a:bodyPr>
            <a:noAutofit/>
          </a:bodyPr>
          <a:lstStyle/>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顺序查找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折半查找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插值查找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分块查找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静态查找：</a:t>
            </a:r>
          </a:p>
        </p:txBody>
      </p:sp>
    </p:spTree>
    <p:extLst>
      <p:ext uri="{BB962C8B-B14F-4D97-AF65-F5344CB8AC3E}">
        <p14:creationId xmlns:p14="http://schemas.microsoft.com/office/powerpoint/2010/main" val="96153845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阶</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593933" y="1575589"/>
            <a:ext cx="8950242" cy="4582323"/>
          </a:xfrm>
          <a:prstGeom prst="rect">
            <a:avLst/>
          </a:prstGeom>
          <a:noFill/>
          <a:ln>
            <a:noFill/>
          </a:ln>
        </p:spPr>
      </p:pic>
    </p:spTree>
    <p:extLst>
      <p:ext uri="{BB962C8B-B14F-4D97-AF65-F5344CB8AC3E}">
        <p14:creationId xmlns:p14="http://schemas.microsoft.com/office/powerpoint/2010/main" val="186049213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7415" y="1401892"/>
            <a:ext cx="11599298" cy="3587551"/>
          </a:xfrm>
        </p:spPr>
        <p:txBody>
          <a:bodyPr>
            <a:noAutofit/>
          </a:bodyPr>
          <a:lstStyle/>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找到情况，如找</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，第一层从根结点找，</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小于等于</a:t>
            </a:r>
            <a:r>
              <a:rPr lang="en-US" altLang="zh-CN" sz="2800" b="0" dirty="0">
                <a:latin typeface="华文楷体" panose="02010600040101010101" pitchFamily="2" charset="-122"/>
                <a:ea typeface="华文楷体" panose="02010600040101010101" pitchFamily="2" charset="-122"/>
              </a:rPr>
              <a:t>50</a:t>
            </a:r>
            <a:r>
              <a:rPr lang="zh-CN" altLang="zh-CN" sz="2800" b="0" dirty="0">
                <a:latin typeface="华文楷体" panose="02010600040101010101" pitchFamily="2" charset="-122"/>
                <a:ea typeface="华文楷体" panose="02010600040101010101" pitchFamily="2" charset="-122"/>
              </a:rPr>
              <a:t>，顺</a:t>
            </a:r>
            <a:r>
              <a:rPr lang="en-US" altLang="zh-CN" sz="2800" b="0" dirty="0">
                <a:latin typeface="华文楷体" panose="02010600040101010101" pitchFamily="2" charset="-122"/>
                <a:ea typeface="华文楷体" panose="02010600040101010101" pitchFamily="2" charset="-122"/>
              </a:rPr>
              <a:t>50</a:t>
            </a:r>
            <a:r>
              <a:rPr lang="zh-CN" altLang="zh-CN" sz="2800" b="0" dirty="0">
                <a:latin typeface="华文楷体" panose="02010600040101010101" pitchFamily="2" charset="-122"/>
                <a:ea typeface="华文楷体" panose="02010600040101010101" pitchFamily="2" charset="-122"/>
              </a:rPr>
              <a:t>右侧指针向下；第二层最左结点中，</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小于等于</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，顺</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右侧指针向下；第三层第</a:t>
            </a:r>
            <a:r>
              <a:rPr lang="en-US" altLang="zh-CN" sz="2800" b="0" dirty="0">
                <a:latin typeface="华文楷体" panose="02010600040101010101" pitchFamily="2" charset="-122"/>
                <a:ea typeface="华文楷体" panose="02010600040101010101" pitchFamily="2" charset="-122"/>
              </a:rPr>
              <a:t>2</a:t>
            </a:r>
            <a:r>
              <a:rPr lang="zh-CN" altLang="zh-CN" sz="2800" b="0" dirty="0">
                <a:latin typeface="华文楷体" panose="02010600040101010101" pitchFamily="2" charset="-122"/>
                <a:ea typeface="华文楷体" panose="02010600040101010101" pitchFamily="2" charset="-122"/>
              </a:rPr>
              <a:t>个结点中，</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小于等于</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，顺</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右侧指针向下，找到第</a:t>
            </a:r>
            <a:r>
              <a:rPr lang="en-US" altLang="zh-CN" sz="2800" b="0" dirty="0">
                <a:latin typeface="华文楷体" panose="02010600040101010101" pitchFamily="2" charset="-122"/>
                <a:ea typeface="华文楷体" panose="02010600040101010101" pitchFamily="2" charset="-122"/>
              </a:rPr>
              <a:t>5</a:t>
            </a:r>
            <a:r>
              <a:rPr lang="zh-CN" altLang="zh-CN" sz="2800" b="0" dirty="0">
                <a:latin typeface="华文楷体" panose="02010600040101010101" pitchFamily="2" charset="-122"/>
                <a:ea typeface="华文楷体" panose="02010600040101010101" pitchFamily="2" charset="-122"/>
              </a:rPr>
              <a:t>个叶子结点，在该叶子中找到</a:t>
            </a:r>
            <a:r>
              <a:rPr lang="en-US" altLang="zh-CN" sz="2800" b="0" dirty="0">
                <a:latin typeface="华文楷体" panose="02010600040101010101" pitchFamily="2" charset="-122"/>
                <a:ea typeface="华文楷体" panose="02010600040101010101" pitchFamily="2" charset="-122"/>
              </a:rPr>
              <a:t>30</a:t>
            </a:r>
            <a:r>
              <a:rPr lang="zh-CN" altLang="zh-CN" sz="2800" b="0" dirty="0">
                <a:latin typeface="华文楷体" panose="02010600040101010101" pitchFamily="2" charset="-122"/>
                <a:ea typeface="华文楷体" panose="02010600040101010101" pitchFamily="2" charset="-122"/>
              </a:rPr>
              <a:t>，查找成功。</a:t>
            </a:r>
            <a:endParaRPr lang="en-US" altLang="zh-CN" sz="28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找不到情况，如找</a:t>
            </a:r>
            <a:r>
              <a:rPr lang="en-US" altLang="zh-CN" sz="2800" b="0" dirty="0">
                <a:latin typeface="华文楷体" panose="02010600040101010101" pitchFamily="2" charset="-122"/>
                <a:ea typeface="华文楷体" panose="02010600040101010101" pitchFamily="2" charset="-122"/>
              </a:rPr>
              <a:t>33</a:t>
            </a:r>
            <a:r>
              <a:rPr lang="zh-CN" altLang="zh-CN" sz="2800" b="0" dirty="0">
                <a:latin typeface="华文楷体" panose="02010600040101010101" pitchFamily="2" charset="-122"/>
                <a:ea typeface="华文楷体" panose="02010600040101010101" pitchFamily="2" charset="-122"/>
              </a:rPr>
              <a:t>，同样顺以上过程找到第</a:t>
            </a:r>
            <a:r>
              <a:rPr lang="en-US" altLang="zh-CN" sz="2800" b="0" dirty="0">
                <a:latin typeface="华文楷体" panose="02010600040101010101" pitchFamily="2" charset="-122"/>
                <a:ea typeface="华文楷体" panose="02010600040101010101" pitchFamily="2" charset="-122"/>
              </a:rPr>
              <a:t>5</a:t>
            </a:r>
            <a:r>
              <a:rPr lang="zh-CN" altLang="zh-CN" sz="2800" b="0" dirty="0">
                <a:latin typeface="华文楷体" panose="02010600040101010101" pitchFamily="2" charset="-122"/>
                <a:ea typeface="华文楷体" panose="02010600040101010101" pitchFamily="2" charset="-122"/>
              </a:rPr>
              <a:t>个叶子结点，在该叶子中找不到</a:t>
            </a:r>
            <a:r>
              <a:rPr lang="en-US" altLang="zh-CN" sz="2800" b="0" dirty="0">
                <a:latin typeface="华文楷体" panose="02010600040101010101" pitchFamily="2" charset="-122"/>
                <a:ea typeface="华文楷体" panose="02010600040101010101" pitchFamily="2" charset="-122"/>
              </a:rPr>
              <a:t>33</a:t>
            </a:r>
            <a:r>
              <a:rPr lang="zh-CN" altLang="zh-CN" sz="2800" b="0" dirty="0">
                <a:latin typeface="华文楷体" panose="02010600040101010101" pitchFamily="2" charset="-122"/>
                <a:ea typeface="华文楷体" panose="02010600040101010101" pitchFamily="2" charset="-122"/>
              </a:rPr>
              <a:t>，查找失败。</a:t>
            </a:r>
          </a:p>
        </p:txBody>
      </p:sp>
      <p:sp>
        <p:nvSpPr>
          <p:cNvPr id="8194" name="Rectangle 2"/>
          <p:cNvSpPr>
            <a:spLocks noGrp="1" noRot="1" noChangeArrowheads="1"/>
          </p:cNvSpPr>
          <p:nvPr>
            <p:ph type="title"/>
          </p:nvPr>
        </p:nvSpPr>
        <p:spPr>
          <a:xfrm>
            <a:off x="367415" y="673416"/>
            <a:ext cx="5555487" cy="574183"/>
          </a:xfrm>
        </p:spPr>
        <p:txBody>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树查找操作</a:t>
            </a:r>
          </a:p>
        </p:txBody>
      </p:sp>
    </p:spTree>
    <p:extLst>
      <p:ext uri="{BB962C8B-B14F-4D97-AF65-F5344CB8AC3E}">
        <p14:creationId xmlns:p14="http://schemas.microsoft.com/office/powerpoint/2010/main" val="234541706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7415" y="1401892"/>
            <a:ext cx="11599298" cy="4770307"/>
          </a:xfrm>
        </p:spPr>
        <p:txBody>
          <a:bodyPr>
            <a:noAutofit/>
          </a:bodyPr>
          <a:lstStyle/>
          <a:p>
            <a:pPr marL="258763" indent="0">
              <a:buNone/>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树的插入和删除关键字的操作和</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树类似：</a:t>
            </a:r>
            <a:endParaRPr lang="en-US" altLang="zh-CN" sz="2800" b="0" dirty="0">
              <a:ea typeface="华文楷体" panose="02010600040101010101" pitchFamily="2" charset="-122"/>
              <a:cs typeface="Times New Roman" panose="02020603050405020304" pitchFamily="18" charset="0"/>
            </a:endParaRPr>
          </a:p>
          <a:p>
            <a:pPr marL="258763" indent="0">
              <a:buNone/>
            </a:pPr>
            <a:r>
              <a:rPr lang="zh-CN" altLang="zh-CN" sz="2800" b="0" dirty="0">
                <a:ea typeface="华文楷体" panose="02010600040101010101" pitchFamily="2" charset="-122"/>
                <a:cs typeface="Times New Roman" panose="02020603050405020304" pitchFamily="18" charset="0"/>
              </a:rPr>
              <a:t>先查找，后进行插入、删除。</a:t>
            </a:r>
            <a:endParaRPr lang="en-US" altLang="zh-CN" sz="2800" b="0" dirty="0">
              <a:ea typeface="华文楷体" panose="02010600040101010101" pitchFamily="2" charset="-122"/>
              <a:cs typeface="Times New Roman" panose="02020603050405020304" pitchFamily="18" charset="0"/>
            </a:endParaRPr>
          </a:p>
          <a:p>
            <a:pPr marL="715963" indent="-45720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插入总在叶子结点上进行，在插入过程中也面临着结点分裂的可能</a:t>
            </a:r>
            <a:r>
              <a:rPr lang="zh-CN" altLang="en-US"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marL="715963" indent="-457200">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在删除的过程中也面临着借用、合并的可能，各种情况的处理方式和</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树相同。</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611577" y="673416"/>
            <a:ext cx="5555487" cy="574183"/>
          </a:xfrm>
        </p:spPr>
        <p:txBody>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树插入、删除操作</a:t>
            </a:r>
          </a:p>
        </p:txBody>
      </p:sp>
    </p:spTree>
    <p:extLst>
      <p:ext uri="{BB962C8B-B14F-4D97-AF65-F5344CB8AC3E}">
        <p14:creationId xmlns:p14="http://schemas.microsoft.com/office/powerpoint/2010/main" val="15786044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7415" y="1401893"/>
            <a:ext cx="11599298" cy="4342924"/>
          </a:xfrm>
        </p:spPr>
        <p:txBody>
          <a:bodyPr>
            <a:noAutofit/>
          </a:bodyPr>
          <a:lstStyle/>
          <a:p>
            <a:pPr>
              <a:buFont typeface="Wingdings" panose="05000000000000000000" pitchFamily="2" charset="2"/>
              <a:buChar char="Ø"/>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树关键字和对应数据记录地址信息可能分布在非叶子结点的任何结点中，所以查找可能停止在任何一层，时间消耗小于等于树的高度，最差为树的高度。</a:t>
            </a:r>
            <a:r>
              <a:rPr lang="zh-CN" altLang="zh-CN" sz="2800" b="0" dirty="0">
                <a:highlight>
                  <a:srgbClr val="FFFF00"/>
                </a:highlight>
                <a:ea typeface="华文楷体" panose="02010600040101010101" pitchFamily="2" charset="-122"/>
                <a:cs typeface="Times New Roman" panose="02020603050405020304" pitchFamily="18" charset="0"/>
              </a:rPr>
              <a:t>而</a:t>
            </a:r>
            <a:r>
              <a:rPr lang="en-US" altLang="zh-CN" sz="2800" b="0" dirty="0">
                <a:highlight>
                  <a:srgbClr val="FFFF00"/>
                </a:highlight>
                <a:ea typeface="华文楷体" panose="02010600040101010101" pitchFamily="2" charset="-122"/>
                <a:cs typeface="Times New Roman" panose="02020603050405020304" pitchFamily="18" charset="0"/>
              </a:rPr>
              <a:t>B+</a:t>
            </a:r>
            <a:r>
              <a:rPr lang="zh-CN" altLang="zh-CN" sz="2800" b="0" dirty="0">
                <a:highlight>
                  <a:srgbClr val="FFFF00"/>
                </a:highlight>
                <a:ea typeface="华文楷体" panose="02010600040101010101" pitchFamily="2" charset="-122"/>
                <a:cs typeface="Times New Roman" panose="02020603050405020304" pitchFamily="18" charset="0"/>
              </a:rPr>
              <a:t>树由于关键字和对应数据记录地址关系全部存储在叶子结点中，查找必须从根到达叶子结点，时间消耗一定是树的高度</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树插入和删除操作的时间消耗，因</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树和</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树中的查找时间不同而不同，但</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树和</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树的插入、删除，最差时间消耗都是树高度的</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倍。</a:t>
            </a:r>
          </a:p>
        </p:txBody>
      </p:sp>
      <p:sp>
        <p:nvSpPr>
          <p:cNvPr id="8194" name="Rectangle 2"/>
          <p:cNvSpPr>
            <a:spLocks noGrp="1" noRot="1" noChangeArrowheads="1"/>
          </p:cNvSpPr>
          <p:nvPr>
            <p:ph type="title"/>
          </p:nvPr>
        </p:nvSpPr>
        <p:spPr>
          <a:xfrm>
            <a:off x="367415" y="673416"/>
            <a:ext cx="5555487" cy="574183"/>
          </a:xfrm>
        </p:spPr>
        <p:txBody>
          <a:bodyPr>
            <a:normAutofit/>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树和</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树的比较</a:t>
            </a:r>
          </a:p>
        </p:txBody>
      </p:sp>
    </p:spTree>
    <p:extLst>
      <p:ext uri="{BB962C8B-B14F-4D97-AF65-F5344CB8AC3E}">
        <p14:creationId xmlns:p14="http://schemas.microsoft.com/office/powerpoint/2010/main" val="168220064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67415" y="1401893"/>
            <a:ext cx="11599298" cy="4342924"/>
          </a:xfrm>
        </p:spPr>
        <p:txBody>
          <a:bodyPr>
            <a:noAutofit/>
          </a:bodyPr>
          <a:lstStyle/>
          <a:p>
            <a:pPr>
              <a:buFont typeface="Wingdings" panose="05000000000000000000" pitchFamily="2" charset="2"/>
              <a:buChar char="Ø"/>
            </a:pPr>
            <a:r>
              <a:rPr lang="zh-CN" altLang="zh-CN" sz="2800" b="0" dirty="0">
                <a:latin typeface="华文楷体" panose="02010600040101010101" pitchFamily="2" charset="-122"/>
                <a:ea typeface="华文楷体" panose="02010600040101010101" pitchFamily="2" charset="-122"/>
              </a:rPr>
              <a:t>用一个指针变量（头指针）保存第一个叶子结点的地址，每个叶子结点尾部增加一个指针，指向右边相邻叶子结点的地址，最右一个叶子结点中的该指针指向空，</a:t>
            </a:r>
            <a:r>
              <a:rPr lang="zh-CN" altLang="zh-CN" sz="2800" b="0" dirty="0">
                <a:highlight>
                  <a:srgbClr val="FFFF00"/>
                </a:highlight>
                <a:latin typeface="华文楷体" panose="02010600040101010101" pitchFamily="2" charset="-122"/>
                <a:ea typeface="华文楷体" panose="02010600040101010101" pitchFamily="2" charset="-122"/>
              </a:rPr>
              <a:t>这样便形成了一个单链表</a:t>
            </a:r>
            <a:r>
              <a:rPr lang="zh-CN" altLang="zh-CN" sz="2800" b="0" dirty="0">
                <a:latin typeface="华文楷体" panose="02010600040101010101" pitchFamily="2" charset="-122"/>
                <a:ea typeface="华文楷体" panose="02010600040101010101" pitchFamily="2" charset="-122"/>
              </a:rPr>
              <a:t>。当需要按照关键字大小顺序遍历原始数据文件中的所有数据时，顺着头指针访问单链表，便能实现原始数据的顺序遍历任务。</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67415" y="673416"/>
            <a:ext cx="5555487" cy="574183"/>
          </a:xfrm>
        </p:spPr>
        <p:txBody>
          <a:bodyPr>
            <a:normAutofit/>
          </a:bodyPr>
          <a:lstStyle/>
          <a:p>
            <a:pPr marL="838200" indent="-838200">
              <a:defRPr/>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树便于按序遍历</a:t>
            </a:r>
          </a:p>
        </p:txBody>
      </p:sp>
    </p:spTree>
    <p:extLst>
      <p:ext uri="{BB962C8B-B14F-4D97-AF65-F5344CB8AC3E}">
        <p14:creationId xmlns:p14="http://schemas.microsoft.com/office/powerpoint/2010/main" val="357688087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67415" y="1401892"/>
                <a:ext cx="11599298" cy="4979029"/>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计算机读写磁盘通常一次为一个磁盘块。为了提高磁盘访问效率，</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树中一个结点可以设计为一个磁盘块大小。</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假设一个磁盘块大小为</a:t>
                </a:r>
                <a:r>
                  <a:rPr lang="en-US" altLang="zh-CN" sz="2800" b="0" dirty="0">
                    <a:ea typeface="华文楷体" panose="02010600040101010101" pitchFamily="2" charset="-122"/>
                    <a:cs typeface="Times New Roman" panose="02020603050405020304" pitchFamily="18" charset="0"/>
                  </a:rPr>
                  <a:t>4KB</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4*1024</a:t>
                </a:r>
                <a:r>
                  <a:rPr lang="zh-CN" altLang="zh-CN" sz="2800" b="0" dirty="0">
                    <a:ea typeface="华文楷体" panose="02010600040101010101" pitchFamily="2" charset="-122"/>
                    <a:cs typeface="Times New Roman" panose="02020603050405020304" pitchFamily="18" charset="0"/>
                  </a:rPr>
                  <a:t>）字节，每个数据记录中关键字的大小为</a:t>
                </a:r>
                <a:r>
                  <a:rPr lang="en-US" altLang="zh-CN" sz="2800" b="0" dirty="0">
                    <a:ea typeface="华文楷体" panose="02010600040101010101" pitchFamily="2" charset="-122"/>
                    <a:cs typeface="Times New Roman" panose="02020603050405020304" pitchFamily="18" charset="0"/>
                  </a:rPr>
                  <a:t>16</a:t>
                </a:r>
                <a:r>
                  <a:rPr lang="zh-CN" altLang="zh-CN" sz="2800" b="0" dirty="0">
                    <a:ea typeface="华文楷体" panose="02010600040101010101" pitchFamily="2" charset="-122"/>
                    <a:cs typeface="Times New Roman" panose="02020603050405020304" pitchFamily="18" charset="0"/>
                  </a:rPr>
                  <a:t>个字节、磁盘块号为</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个字节、一个整数</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个字节、原始数据文件中每个数据记录的地址也是</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个字节。</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如果用一个</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阶的</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树来表示其索引信息，则每个结点最多</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个关键字、</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个分支</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关键字个数，如果是叶子结点还多一个指向右侧叶子结点的指针，故有</a:t>
                </a:r>
                <a:r>
                  <a:rPr lang="en-US" altLang="zh-CN" sz="2800" b="0" dirty="0">
                    <a:ea typeface="华文楷体" panose="02010600040101010101" pitchFamily="2" charset="-122"/>
                    <a:cs typeface="Times New Roman" panose="02020603050405020304" pitchFamily="18" charset="0"/>
                  </a:rPr>
                  <a:t>16M+4M+4+4</a:t>
                </a:r>
                <a14:m>
                  <m:oMath xmlns:m="http://schemas.openxmlformats.org/officeDocument/2006/math">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4*1024</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M= 204</a:t>
                </a:r>
                <a:r>
                  <a:rPr lang="zh-CN" altLang="zh-CN" sz="2800" b="0" dirty="0">
                    <a:ea typeface="华文楷体" panose="02010600040101010101" pitchFamily="2" charset="-122"/>
                    <a:cs typeface="Times New Roman" panose="02020603050405020304" pitchFamily="18" charset="0"/>
                  </a:rPr>
                  <a:t>，即无论是叶子结点、还是非叶子结点，都可以有</a:t>
                </a:r>
                <a:r>
                  <a:rPr lang="en-US" altLang="zh-CN" sz="2800" b="0" dirty="0">
                    <a:ea typeface="华文楷体" panose="02010600040101010101" pitchFamily="2" charset="-122"/>
                    <a:cs typeface="Times New Roman" panose="02020603050405020304" pitchFamily="18" charset="0"/>
                  </a:rPr>
                  <a:t>[102,204]</a:t>
                </a:r>
                <a:r>
                  <a:rPr lang="zh-CN" altLang="zh-CN" sz="2800" b="0" dirty="0">
                    <a:ea typeface="华文楷体" panose="02010600040101010101" pitchFamily="2" charset="-122"/>
                    <a:cs typeface="Times New Roman" panose="02020603050405020304" pitchFamily="18" charset="0"/>
                  </a:rPr>
                  <a:t>个关键字。</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67415" y="1401892"/>
                <a:ext cx="11599298" cy="4979029"/>
              </a:xfrm>
              <a:blipFill>
                <a:blip r:embed="rId3"/>
                <a:stretch>
                  <a:fillRect l="-893" t="-490" r="-3153" b="-2326"/>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67415" y="673416"/>
            <a:ext cx="5555487" cy="574183"/>
          </a:xfrm>
        </p:spPr>
        <p:txBody>
          <a:bodyPr>
            <a:normAutofit/>
          </a:bodyPr>
          <a:lstStyle/>
          <a:p>
            <a:pPr marL="838200" indent="-838200">
              <a:defRPr/>
            </a:pPr>
            <a:r>
              <a:rPr lang="en-US" altLang="zh-CN"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树规模计算*重要！</a:t>
            </a:r>
          </a:p>
        </p:txBody>
      </p:sp>
      <p:sp>
        <p:nvSpPr>
          <p:cNvPr id="2" name="椭圆 1"/>
          <p:cNvSpPr/>
          <p:nvPr/>
        </p:nvSpPr>
        <p:spPr>
          <a:xfrm>
            <a:off x="11630025" y="6380921"/>
            <a:ext cx="142875" cy="2199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23321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哈希查找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105082335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哈希查找概念</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哈希函数</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冲突解决</a:t>
            </a:r>
            <a:endParaRPr lang="en-US" altLang="zh-CN" sz="2800" dirty="0">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哈希查找（散列法）：</a:t>
            </a:r>
          </a:p>
        </p:txBody>
      </p:sp>
    </p:spTree>
    <p:extLst>
      <p:ext uri="{BB962C8B-B14F-4D97-AF65-F5344CB8AC3E}">
        <p14:creationId xmlns:p14="http://schemas.microsoft.com/office/powerpoint/2010/main" val="36302156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639884"/>
                <a:ext cx="11162884" cy="3846516"/>
              </a:xfrm>
            </p:spPr>
            <p:txBody>
              <a:bodyPr>
                <a:noAutofit/>
              </a:bodyPr>
              <a:lstStyle/>
              <a:p>
                <a:pPr>
                  <a:buFont typeface="Wingdings" panose="05000000000000000000" pitchFamily="2" charset="2"/>
                  <a:buChar char="Ø"/>
                </a:pPr>
                <a:r>
                  <a:rPr lang="zh-CN" altLang="en-US" sz="3200" b="0" dirty="0">
                    <a:ea typeface="华文楷体" panose="02010600040101010101" pitchFamily="2" charset="-122"/>
                    <a:cs typeface="Times New Roman" panose="02020603050405020304" pitchFamily="18" charset="0"/>
                  </a:rPr>
                  <a:t>静态、动态查找都是通过比较元素关键字值完成，</a:t>
                </a:r>
                <a:endParaRPr lang="en-US" altLang="zh-CN" sz="3200" b="0" dirty="0">
                  <a:ea typeface="华文楷体" panose="02010600040101010101" pitchFamily="2" charset="-122"/>
                  <a:cs typeface="Times New Roman" panose="02020603050405020304" pitchFamily="18" charset="0"/>
                </a:endParaRPr>
              </a:p>
              <a:p>
                <a:pPr marL="0" indent="0">
                  <a:buNone/>
                </a:pPr>
                <a:r>
                  <a:rPr lang="en-US" altLang="zh-CN" sz="3200" b="0" dirty="0">
                    <a:ea typeface="华文楷体" panose="02010600040101010101" pitchFamily="2" charset="-122"/>
                    <a:cs typeface="Times New Roman" panose="02020603050405020304" pitchFamily="18" charset="0"/>
                  </a:rPr>
                  <a:t>   </a:t>
                </a:r>
                <a:r>
                  <a:rPr lang="zh-CN" altLang="en-US" sz="3200" b="0" dirty="0">
                    <a:ea typeface="华文楷体" panose="02010600040101010101" pitchFamily="2" charset="-122"/>
                    <a:cs typeface="Times New Roman" panose="02020603050405020304" pitchFamily="18" charset="0"/>
                  </a:rPr>
                  <a:t>折半和二叉查找致力于减少比较次数，从</a:t>
                </a:r>
                <a:r>
                  <a:rPr lang="en-US" altLang="zh-CN" sz="3200" b="0" dirty="0">
                    <a:ea typeface="华文楷体" panose="02010600040101010101" pitchFamily="2" charset="-122"/>
                    <a:cs typeface="Times New Roman" panose="02020603050405020304" pitchFamily="18" charset="0"/>
                  </a:rPr>
                  <a:t>O(</a:t>
                </a:r>
                <a14:m>
                  <m:oMath xmlns:m="http://schemas.openxmlformats.org/officeDocument/2006/math">
                    <m:r>
                      <a:rPr lang="en-US" altLang="zh-CN" sz="3200" b="0" i="1" dirty="0" smtClean="0">
                        <a:latin typeface="Cambria Math" panose="02040503050406030204" pitchFamily="18" charset="0"/>
                      </a:rPr>
                      <m:t>𝑛</m:t>
                    </m:r>
                  </m:oMath>
                </a14:m>
                <a:r>
                  <a:rPr lang="en-US" altLang="zh-CN" sz="3200" b="0" dirty="0">
                    <a:ea typeface="华文楷体" panose="02010600040101010101" pitchFamily="2" charset="-122"/>
                    <a:cs typeface="Times New Roman" panose="02020603050405020304" pitchFamily="18" charset="0"/>
                  </a:rPr>
                  <a:t>)</a:t>
                </a:r>
                <a:r>
                  <a:rPr lang="zh-CN" altLang="en-US" sz="3200" b="0" dirty="0">
                    <a:ea typeface="华文楷体" panose="02010600040101010101" pitchFamily="2" charset="-122"/>
                    <a:cs typeface="Times New Roman" panose="02020603050405020304" pitchFamily="18" charset="0"/>
                  </a:rPr>
                  <a:t>降到</a:t>
                </a:r>
                <a:r>
                  <a:rPr lang="en-US" altLang="zh-CN" sz="32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en-US" altLang="zh-CN" sz="3200" b="0" i="1" smtClean="0">
                            <a:latin typeface="Cambria Math" panose="02040503050406030204" pitchFamily="18" charset="0"/>
                          </a:rPr>
                        </m:ctrlPr>
                      </m:funcPr>
                      <m:fName>
                        <m:sSub>
                          <m:sSubPr>
                            <m:ctrlPr>
                              <a:rPr lang="en-US" altLang="zh-CN" sz="3200" b="0" i="1" smtClean="0">
                                <a:latin typeface="Cambria Math" panose="02040503050406030204" pitchFamily="18" charset="0"/>
                              </a:rPr>
                            </m:ctrlPr>
                          </m:sSubPr>
                          <m:e>
                            <m:r>
                              <m:rPr>
                                <m:sty m:val="p"/>
                              </m:rPr>
                              <a:rPr lang="en-US" altLang="zh-CN" sz="3200" b="0" i="0" smtClean="0">
                                <a:latin typeface="Cambria Math" panose="02040503050406030204" pitchFamily="18" charset="0"/>
                              </a:rPr>
                              <m:t>log</m:t>
                            </m:r>
                          </m:e>
                          <m:sub>
                            <m:r>
                              <a:rPr lang="en-US" altLang="zh-CN" sz="3200" b="0" i="1" smtClean="0">
                                <a:latin typeface="Cambria Math" panose="02040503050406030204" pitchFamily="18" charset="0"/>
                              </a:rPr>
                              <m:t>2</m:t>
                            </m:r>
                          </m:sub>
                        </m:sSub>
                      </m:fName>
                      <m:e>
                        <m:r>
                          <a:rPr lang="en-US" altLang="zh-CN" sz="3200" b="0" i="1" smtClean="0">
                            <a:latin typeface="Cambria Math" panose="02040503050406030204" pitchFamily="18" charset="0"/>
                          </a:rPr>
                          <m:t>𝑛</m:t>
                        </m:r>
                      </m:e>
                    </m:func>
                  </m:oMath>
                </a14:m>
                <a:r>
                  <a:rPr lang="en-US" altLang="zh-CN" sz="3200" b="0" dirty="0">
                    <a:ea typeface="华文楷体" panose="02010600040101010101" pitchFamily="2" charset="-122"/>
                    <a:cs typeface="Times New Roman" panose="02020603050405020304" pitchFamily="18" charset="0"/>
                  </a:rPr>
                  <a:t>)</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0" indent="0">
                  <a:buNone/>
                </a:pP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en-US" sz="3200" b="0" dirty="0">
                    <a:ea typeface="华文楷体" panose="02010600040101010101" pitchFamily="2" charset="-122"/>
                    <a:cs typeface="Times New Roman" panose="02020603050405020304" pitchFamily="18" charset="0"/>
                  </a:rPr>
                  <a:t>哈希方法希望抛弃比较，</a:t>
                </a:r>
                <a:r>
                  <a:rPr lang="zh-CN" altLang="zh-CN" sz="3200" b="0" dirty="0">
                    <a:ea typeface="华文楷体" panose="02010600040101010101" pitchFamily="2" charset="-122"/>
                    <a:cs typeface="Times New Roman" panose="02020603050405020304" pitchFamily="18" charset="0"/>
                  </a:rPr>
                  <a:t>具体做法是对数据关键字</a:t>
                </a:r>
                <a:r>
                  <a:rPr lang="en-US" altLang="zh-CN" sz="3200" b="0" dirty="0">
                    <a:ea typeface="华文楷体" panose="02010600040101010101" pitchFamily="2" charset="-122"/>
                    <a:cs typeface="Times New Roman" panose="02020603050405020304" pitchFamily="18" charset="0"/>
                  </a:rPr>
                  <a:t>key</a:t>
                </a:r>
                <a:r>
                  <a:rPr lang="zh-CN" altLang="zh-CN" sz="3200" b="0" dirty="0">
                    <a:ea typeface="华文楷体" panose="02010600040101010101" pitchFamily="2" charset="-122"/>
                    <a:cs typeface="Times New Roman" panose="02020603050405020304" pitchFamily="18" charset="0"/>
                  </a:rPr>
                  <a:t>，通过一个函数映射</a:t>
                </a:r>
                <a:r>
                  <a:rPr lang="en-US" altLang="zh-CN" sz="3200" b="0" dirty="0">
                    <a:ea typeface="华文楷体" panose="02010600040101010101" pitchFamily="2" charset="-122"/>
                    <a:cs typeface="Times New Roman" panose="02020603050405020304" pitchFamily="18" charset="0"/>
                  </a:rPr>
                  <a:t>H(key)</a:t>
                </a:r>
                <a:r>
                  <a:rPr lang="zh-CN" altLang="zh-CN" sz="3200" b="0" dirty="0">
                    <a:ea typeface="华文楷体" panose="02010600040101010101" pitchFamily="2" charset="-122"/>
                    <a:cs typeface="Times New Roman" panose="02020603050405020304" pitchFamily="18" charset="0"/>
                  </a:rPr>
                  <a:t>计算出数据在内存中的存储地址，这种方法称为</a:t>
                </a:r>
                <a:r>
                  <a:rPr lang="zh-CN" altLang="zh-CN" sz="3200" dirty="0">
                    <a:ea typeface="华文楷体" panose="02010600040101010101" pitchFamily="2" charset="-122"/>
                    <a:cs typeface="Times New Roman" panose="02020603050405020304" pitchFamily="18" charset="0"/>
                  </a:rPr>
                  <a:t>哈希</a:t>
                </a:r>
                <a:r>
                  <a:rPr lang="zh-CN" altLang="en-US" sz="3200" dirty="0">
                    <a:ea typeface="华文楷体" panose="02010600040101010101" pitchFamily="2" charset="-122"/>
                    <a:cs typeface="Times New Roman" panose="02020603050405020304" pitchFamily="18" charset="0"/>
                  </a:rPr>
                  <a:t>查找</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639884"/>
                <a:ext cx="11162884" cy="3846516"/>
              </a:xfrm>
              <a:blipFill>
                <a:blip r:embed="rId3"/>
                <a:stretch>
                  <a:fillRect l="-1256" t="-475" r="-5025" b="-7924"/>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哈希查找</a:t>
            </a:r>
          </a:p>
        </p:txBody>
      </p:sp>
    </p:spTree>
    <p:extLst>
      <p:ext uri="{BB962C8B-B14F-4D97-AF65-F5344CB8AC3E}">
        <p14:creationId xmlns:p14="http://schemas.microsoft.com/office/powerpoint/2010/main" val="26065153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863974" y="1346990"/>
                <a:ext cx="10817952" cy="4923181"/>
              </a:xfrm>
            </p:spPr>
            <p:txBody>
              <a:bodyPr>
                <a:noAutofit/>
              </a:bodyPr>
              <a:lstStyle/>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以一个可以存储</a:t>
                </a:r>
                <a:r>
                  <a:rPr lang="en-US" altLang="zh-CN" sz="3200" b="0" dirty="0">
                    <a:ea typeface="华文楷体" panose="02010600040101010101" pitchFamily="2" charset="-122"/>
                    <a:cs typeface="Times New Roman" panose="02020603050405020304" pitchFamily="18" charset="0"/>
                  </a:rPr>
                  <a:t>m</a:t>
                </a:r>
                <a:r>
                  <a:rPr lang="zh-CN" altLang="zh-CN" sz="3200" b="0" dirty="0">
                    <a:ea typeface="华文楷体" panose="02010600040101010101" pitchFamily="2" charset="-122"/>
                    <a:cs typeface="Times New Roman" panose="02020603050405020304" pitchFamily="18" charset="0"/>
                  </a:rPr>
                  <a:t>个数据的连续存储空间（数组）为基础，对数据关键字</a:t>
                </a:r>
                <a14:m>
                  <m:oMath xmlns:m="http://schemas.openxmlformats.org/officeDocument/2006/math">
                    <m:sSub>
                      <m:sSubPr>
                        <m:ctrlPr>
                          <a:rPr lang="zh-CN" altLang="zh-CN" sz="3200" b="0" i="1">
                            <a:latin typeface="Cambria Math" panose="02040503050406030204" pitchFamily="18" charset="0"/>
                          </a:rPr>
                        </m:ctrlPr>
                      </m:sSubPr>
                      <m:e>
                        <m:r>
                          <a:rPr lang="en-US" altLang="zh-CN" sz="3200" b="0">
                            <a:latin typeface="Cambria Math" panose="02040503050406030204" pitchFamily="18" charset="0"/>
                          </a:rPr>
                          <m:t>𝑘</m:t>
                        </m:r>
                      </m:e>
                      <m:sub>
                        <m:r>
                          <a:rPr lang="en-US" altLang="zh-CN" sz="3200" b="0">
                            <a:latin typeface="Cambria Math" panose="02040503050406030204" pitchFamily="18" charset="0"/>
                          </a:rPr>
                          <m:t>1</m:t>
                        </m:r>
                      </m:sub>
                    </m:sSub>
                    <m:r>
                      <a:rPr lang="en-US" altLang="zh-CN" sz="3200" b="0">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a:latin typeface="Cambria Math" panose="02040503050406030204" pitchFamily="18" charset="0"/>
                          </a:rPr>
                          <m:t>𝑘</m:t>
                        </m:r>
                      </m:e>
                      <m:sub>
                        <m:r>
                          <a:rPr lang="en-US" altLang="zh-CN" sz="3200" b="0">
                            <a:latin typeface="Cambria Math" panose="02040503050406030204" pitchFamily="18" charset="0"/>
                          </a:rPr>
                          <m:t>2</m:t>
                        </m:r>
                      </m:sub>
                    </m:sSub>
                    <m:r>
                      <a:rPr lang="en-US" altLang="zh-CN" sz="3200" b="0">
                        <a:latin typeface="Cambria Math" panose="02040503050406030204" pitchFamily="18" charset="0"/>
                      </a:rPr>
                      <m:t>,⋯,</m:t>
                    </m:r>
                    <m:sSub>
                      <m:sSubPr>
                        <m:ctrlPr>
                          <a:rPr lang="zh-CN" altLang="zh-CN" sz="3200" b="0" i="1">
                            <a:latin typeface="Cambria Math" panose="02040503050406030204" pitchFamily="18" charset="0"/>
                          </a:rPr>
                        </m:ctrlPr>
                      </m:sSubPr>
                      <m:e>
                        <m:r>
                          <a:rPr lang="en-US" altLang="zh-CN" sz="3200" b="0">
                            <a:latin typeface="Cambria Math" panose="02040503050406030204" pitchFamily="18" charset="0"/>
                          </a:rPr>
                          <m:t>𝑘</m:t>
                        </m:r>
                      </m:e>
                      <m:sub>
                        <m:r>
                          <a:rPr lang="en-US" altLang="zh-CN" sz="3200" b="0">
                            <a:latin typeface="Cambria Math" panose="02040503050406030204" pitchFamily="18" charset="0"/>
                          </a:rPr>
                          <m:t>𝑛</m:t>
                        </m:r>
                      </m:sub>
                    </m:sSub>
                  </m:oMath>
                </a14:m>
                <a:r>
                  <a:rPr lang="zh-CN" altLang="zh-CN" sz="3200" b="0" dirty="0">
                    <a:ea typeface="华文楷体" panose="02010600040101010101" pitchFamily="2" charset="-122"/>
                    <a:cs typeface="Times New Roman" panose="02020603050405020304" pitchFamily="18" charset="0"/>
                  </a:rPr>
                  <a:t>中的任意一个关键字</a:t>
                </a:r>
                <a14:m>
                  <m:oMath xmlns:m="http://schemas.openxmlformats.org/officeDocument/2006/math">
                    <m:sSub>
                      <m:sSubPr>
                        <m:ctrlPr>
                          <a:rPr lang="zh-CN" altLang="zh-CN" sz="3200" b="0" i="1">
                            <a:latin typeface="Cambria Math" panose="02040503050406030204" pitchFamily="18" charset="0"/>
                          </a:rPr>
                        </m:ctrlPr>
                      </m:sSubPr>
                      <m:e>
                        <m:r>
                          <a:rPr lang="en-US" altLang="zh-CN" sz="3200" b="0">
                            <a:latin typeface="Cambria Math" panose="02040503050406030204" pitchFamily="18" charset="0"/>
                          </a:rPr>
                          <m:t>𝑘</m:t>
                        </m:r>
                      </m:e>
                      <m:sub>
                        <m:r>
                          <a:rPr lang="en-US" altLang="zh-CN" sz="3200" b="0">
                            <a:latin typeface="Cambria Math" panose="02040503050406030204" pitchFamily="18" charset="0"/>
                          </a:rPr>
                          <m:t>𝑖</m:t>
                        </m:r>
                      </m:sub>
                    </m:sSub>
                  </m:oMath>
                </a14:m>
                <a:r>
                  <a:rPr lang="zh-CN" altLang="zh-CN" sz="3200" b="0" dirty="0">
                    <a:ea typeface="华文楷体" panose="02010600040101010101" pitchFamily="2" charset="-122"/>
                    <a:cs typeface="Times New Roman" panose="02020603050405020304" pitchFamily="18" charset="0"/>
                  </a:rPr>
                  <a:t>，函数</a:t>
                </a:r>
                <a:r>
                  <a:rPr lang="en-US" altLang="zh-CN" sz="3200" b="0" dirty="0">
                    <a:ea typeface="华文楷体" panose="02010600040101010101" pitchFamily="2" charset="-122"/>
                    <a:cs typeface="Times New Roman" panose="02020603050405020304" pitchFamily="18" charset="0"/>
                  </a:rPr>
                  <a:t>H</a:t>
                </a:r>
                <a14:m>
                  <m:oMath xmlns:m="http://schemas.openxmlformats.org/officeDocument/2006/math">
                    <m:d>
                      <m:dPr>
                        <m:ctrlPr>
                          <a:rPr lang="zh-CN" altLang="zh-CN" sz="3200" b="0" i="1">
                            <a:latin typeface="Cambria Math" panose="02040503050406030204" pitchFamily="18" charset="0"/>
                          </a:rPr>
                        </m:ctrlPr>
                      </m:dPr>
                      <m:e>
                        <m:sSub>
                          <m:sSubPr>
                            <m:ctrlPr>
                              <a:rPr lang="zh-CN" altLang="zh-CN" sz="3200" b="0" i="1">
                                <a:latin typeface="Cambria Math" panose="02040503050406030204" pitchFamily="18" charset="0"/>
                              </a:rPr>
                            </m:ctrlPr>
                          </m:sSubPr>
                          <m:e>
                            <m:r>
                              <a:rPr lang="en-US" altLang="zh-CN" sz="3200" b="0">
                                <a:latin typeface="Cambria Math" panose="02040503050406030204" pitchFamily="18" charset="0"/>
                              </a:rPr>
                              <m:t>𝑘</m:t>
                            </m:r>
                          </m:e>
                          <m:sub>
                            <m:r>
                              <a:rPr lang="en-US" altLang="zh-CN" sz="3200" b="0">
                                <a:latin typeface="Cambria Math" panose="02040503050406030204" pitchFamily="18" charset="0"/>
                              </a:rPr>
                              <m:t>𝑖</m:t>
                            </m:r>
                          </m:sub>
                        </m:sSub>
                      </m:e>
                    </m:d>
                  </m:oMath>
                </a14:m>
                <a:r>
                  <a:rPr lang="zh-CN" altLang="zh-CN" sz="3200" b="0" dirty="0">
                    <a:ea typeface="华文楷体" panose="02010600040101010101" pitchFamily="2" charset="-122"/>
                    <a:cs typeface="Times New Roman" panose="02020603050405020304" pitchFamily="18" charset="0"/>
                  </a:rPr>
                  <a:t>的值为</a:t>
                </a:r>
                <a:r>
                  <a:rPr lang="en-US" altLang="zh-CN" sz="3200" b="0" dirty="0">
                    <a:ea typeface="华文楷体" panose="02010600040101010101" pitchFamily="2" charset="-122"/>
                    <a:cs typeface="Times New Roman" panose="02020603050405020304" pitchFamily="18" charset="0"/>
                  </a:rPr>
                  <a:t>0</a:t>
                </a:r>
                <a:r>
                  <a:rPr lang="zh-CN" altLang="zh-CN" sz="3200" b="0" dirty="0">
                    <a:ea typeface="华文楷体" panose="02010600040101010101" pitchFamily="2" charset="-122"/>
                    <a:cs typeface="Times New Roman" panose="02020603050405020304" pitchFamily="18" charset="0"/>
                  </a:rPr>
                  <a:t>到</a:t>
                </a:r>
                <a:r>
                  <a:rPr lang="en-US" altLang="zh-CN" sz="3200" b="0" dirty="0">
                    <a:ea typeface="华文楷体" panose="02010600040101010101" pitchFamily="2" charset="-122"/>
                    <a:cs typeface="Times New Roman" panose="02020603050405020304" pitchFamily="18" charset="0"/>
                  </a:rPr>
                  <a:t>m-1</a:t>
                </a:r>
                <a:r>
                  <a:rPr lang="zh-CN" altLang="zh-CN" sz="3200" b="0" dirty="0">
                    <a:ea typeface="华文楷体" panose="02010600040101010101" pitchFamily="2" charset="-122"/>
                    <a:cs typeface="Times New Roman" panose="02020603050405020304" pitchFamily="18" charset="0"/>
                  </a:rPr>
                  <a:t>之间的整数，且</a:t>
                </a:r>
                <a14:m>
                  <m:oMath xmlns:m="http://schemas.openxmlformats.org/officeDocument/2006/math">
                    <m:r>
                      <m:rPr>
                        <m:sty m:val="p"/>
                      </m:rPr>
                      <a:rPr lang="en-US" altLang="zh-CN" sz="3200" b="0">
                        <a:latin typeface="Cambria Math" panose="02040503050406030204" pitchFamily="18" charset="0"/>
                      </a:rPr>
                      <m:t>m</m:t>
                    </m:r>
                    <m:r>
                      <a:rPr lang="en-US" altLang="zh-CN" sz="3200" b="0">
                        <a:latin typeface="Cambria Math" panose="02040503050406030204" pitchFamily="18" charset="0"/>
                      </a:rPr>
                      <m:t>≥</m:t>
                    </m:r>
                    <m:r>
                      <m:rPr>
                        <m:sty m:val="p"/>
                      </m:rPr>
                      <a:rPr lang="en-US" altLang="zh-CN" sz="3200" b="0">
                        <a:latin typeface="Cambria Math" panose="02040503050406030204" pitchFamily="18" charset="0"/>
                      </a:rPr>
                      <m:t>n</m:t>
                    </m:r>
                  </m:oMath>
                </a14:m>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这段连续的存储空间称为</a:t>
                </a:r>
                <a:r>
                  <a:rPr lang="zh-CN" altLang="zh-CN" sz="3200" dirty="0">
                    <a:ea typeface="华文楷体" panose="02010600040101010101" pitchFamily="2" charset="-122"/>
                    <a:cs typeface="Times New Roman" panose="02020603050405020304" pitchFamily="18" charset="0"/>
                  </a:rPr>
                  <a:t>哈希表</a:t>
                </a:r>
                <a:r>
                  <a:rPr lang="zh-CN" altLang="zh-CN" sz="3200" b="0" dirty="0">
                    <a:ea typeface="华文楷体" panose="02010600040101010101" pitchFamily="2" charset="-122"/>
                    <a:cs typeface="Times New Roman" panose="02020603050405020304" pitchFamily="18" charset="0"/>
                  </a:rPr>
                  <a:t>，</a:t>
                </a:r>
                <a:r>
                  <a:rPr lang="en-US" altLang="zh-CN" sz="3200" b="0" dirty="0">
                    <a:ea typeface="华文楷体" panose="02010600040101010101" pitchFamily="2" charset="-122"/>
                    <a:cs typeface="Times New Roman" panose="02020603050405020304" pitchFamily="18" charset="0"/>
                  </a:rPr>
                  <a:t>m</a:t>
                </a:r>
                <a:r>
                  <a:rPr lang="zh-CN" altLang="zh-CN" sz="3200" b="0" dirty="0">
                    <a:ea typeface="华文楷体" panose="02010600040101010101" pitchFamily="2" charset="-122"/>
                    <a:cs typeface="Times New Roman" panose="02020603050405020304" pitchFamily="18" charset="0"/>
                  </a:rPr>
                  <a:t>为哈希表的大小</a:t>
                </a:r>
                <a:r>
                  <a:rPr lang="zh-CN" altLang="en-US"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函数</a:t>
                </a:r>
                <a:r>
                  <a:rPr lang="en-US" altLang="zh-CN" sz="3200" b="0" dirty="0">
                    <a:ea typeface="华文楷体" panose="02010600040101010101" pitchFamily="2" charset="-122"/>
                    <a:cs typeface="Times New Roman" panose="02020603050405020304" pitchFamily="18" charset="0"/>
                  </a:rPr>
                  <a:t>H</a:t>
                </a:r>
                <a:r>
                  <a:rPr lang="zh-CN" altLang="zh-CN" sz="3200" b="0" dirty="0">
                    <a:ea typeface="华文楷体" panose="02010600040101010101" pitchFamily="2" charset="-122"/>
                    <a:cs typeface="Times New Roman" panose="02020603050405020304" pitchFamily="18" charset="0"/>
                  </a:rPr>
                  <a:t>称为</a:t>
                </a:r>
                <a:r>
                  <a:rPr lang="zh-CN" altLang="zh-CN" sz="3200" dirty="0">
                    <a:ea typeface="华文楷体" panose="02010600040101010101" pitchFamily="2" charset="-122"/>
                    <a:cs typeface="Times New Roman" panose="02020603050405020304" pitchFamily="18" charset="0"/>
                  </a:rPr>
                  <a:t>哈希函数</a:t>
                </a:r>
                <a:r>
                  <a:rPr lang="zh-CN" altLang="zh-CN" sz="3200" b="0" dirty="0">
                    <a:ea typeface="华文楷体" panose="02010600040101010101" pitchFamily="2" charset="-122"/>
                    <a:cs typeface="Times New Roman" panose="02020603050405020304" pitchFamily="18" charset="0"/>
                  </a:rPr>
                  <a:t>或</a:t>
                </a:r>
                <a:r>
                  <a:rPr lang="zh-CN" altLang="zh-CN" sz="3200" dirty="0">
                    <a:ea typeface="华文楷体" panose="02010600040101010101" pitchFamily="2" charset="-122"/>
                    <a:cs typeface="Times New Roman" panose="02020603050405020304" pitchFamily="18" charset="0"/>
                  </a:rPr>
                  <a:t>散列函数</a:t>
                </a:r>
                <a:r>
                  <a:rPr lang="zh-CN" altLang="en-US" sz="3200" dirty="0">
                    <a:ea typeface="华文楷体" panose="02010600040101010101" pitchFamily="2" charset="-122"/>
                    <a:cs typeface="Times New Roman" panose="02020603050405020304" pitchFamily="18" charset="0"/>
                  </a:rPr>
                  <a:t>。</a:t>
                </a:r>
                <a:endParaRPr lang="en-US" altLang="zh-CN" sz="320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实际存储的元素和哈希表大小的比值</a:t>
                </a:r>
                <a14:m>
                  <m:oMath xmlns:m="http://schemas.openxmlformats.org/officeDocument/2006/math">
                    <m:r>
                      <a:rPr lang="en-US" altLang="zh-CN" sz="3200" b="0">
                        <a:latin typeface="Cambria Math" panose="02040503050406030204" pitchFamily="18" charset="0"/>
                      </a:rPr>
                      <m:t>𝜕</m:t>
                    </m:r>
                    <m:r>
                      <a:rPr lang="en-US" altLang="zh-CN" sz="3200" b="0">
                        <a:latin typeface="Cambria Math" panose="02040503050406030204" pitchFamily="18" charset="0"/>
                      </a:rPr>
                      <m:t>=</m:t>
                    </m:r>
                    <m:f>
                      <m:fPr>
                        <m:type m:val="lin"/>
                        <m:ctrlPr>
                          <a:rPr lang="zh-CN" altLang="zh-CN" sz="3200" b="0" i="1">
                            <a:latin typeface="Cambria Math" panose="02040503050406030204" pitchFamily="18" charset="0"/>
                          </a:rPr>
                        </m:ctrlPr>
                      </m:fPr>
                      <m:num>
                        <m:r>
                          <a:rPr lang="en-US" altLang="zh-CN" sz="3200" b="0">
                            <a:latin typeface="Cambria Math" panose="02040503050406030204" pitchFamily="18" charset="0"/>
                          </a:rPr>
                          <m:t>𝑚</m:t>
                        </m:r>
                      </m:num>
                      <m:den>
                        <m:r>
                          <a:rPr lang="en-US" altLang="zh-CN" sz="3200" b="0">
                            <a:latin typeface="Cambria Math" panose="02040503050406030204" pitchFamily="18" charset="0"/>
                          </a:rPr>
                          <m:t>𝑛</m:t>
                        </m:r>
                      </m:den>
                    </m:f>
                  </m:oMath>
                </a14:m>
                <a:r>
                  <a:rPr lang="zh-CN" altLang="zh-CN" sz="3200" b="0" dirty="0">
                    <a:ea typeface="华文楷体" panose="02010600040101010101" pitchFamily="2" charset="-122"/>
                    <a:cs typeface="Times New Roman" panose="02020603050405020304" pitchFamily="18" charset="0"/>
                  </a:rPr>
                  <a:t>称为哈希表的</a:t>
                </a:r>
                <a:r>
                  <a:rPr lang="zh-CN" altLang="zh-CN" sz="3200" dirty="0">
                    <a:ea typeface="华文楷体" panose="02010600040101010101" pitchFamily="2" charset="-122"/>
                    <a:cs typeface="Times New Roman" panose="02020603050405020304" pitchFamily="18" charset="0"/>
                  </a:rPr>
                  <a:t>负载因子</a:t>
                </a:r>
                <a:r>
                  <a:rPr lang="zh-CN" altLang="zh-CN" sz="3200" b="0" dirty="0">
                    <a:ea typeface="华文楷体" panose="02010600040101010101" pitchFamily="2" charset="-122"/>
                    <a:cs typeface="Times New Roman" panose="02020603050405020304" pitchFamily="18" charset="0"/>
                  </a:rPr>
                  <a:t>或者</a:t>
                </a:r>
                <a:r>
                  <a:rPr lang="zh-CN" altLang="zh-CN" sz="3200" dirty="0">
                    <a:ea typeface="华文楷体" panose="02010600040101010101" pitchFamily="2" charset="-122"/>
                    <a:cs typeface="Times New Roman" panose="02020603050405020304" pitchFamily="18" charset="0"/>
                  </a:rPr>
                  <a:t>负载系数</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863974" y="1346990"/>
                <a:ext cx="10817952" cy="4923181"/>
              </a:xfrm>
              <a:blipFill>
                <a:blip r:embed="rId3"/>
                <a:stretch>
                  <a:fillRect l="-1297" t="-743" r="-2931"/>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相关概念</a:t>
            </a:r>
          </a:p>
        </p:txBody>
      </p:sp>
    </p:spTree>
    <p:extLst>
      <p:ext uri="{BB962C8B-B14F-4D97-AF65-F5344CB8AC3E}">
        <p14:creationId xmlns:p14="http://schemas.microsoft.com/office/powerpoint/2010/main" val="1574897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分块查找</a:t>
            </a:r>
          </a:p>
        </p:txBody>
      </p:sp>
      <p:sp>
        <p:nvSpPr>
          <p:cNvPr id="4" name="文本框 3"/>
          <p:cNvSpPr txBox="1"/>
          <p:nvPr/>
        </p:nvSpPr>
        <p:spPr>
          <a:xfrm>
            <a:off x="341460" y="1607028"/>
            <a:ext cx="11088540" cy="4401205"/>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折半查找虽具有好的性能，但要求顺序存储时按照关键字排序，这在元素动态变化时耗时较多。顺序存储虽然</a:t>
            </a:r>
            <a:r>
              <a:rPr lang="zh-CN" altLang="en-US" sz="2800" dirty="0">
                <a:latin typeface="华文楷体" panose="02010600040101010101" pitchFamily="2" charset="-122"/>
                <a:ea typeface="华文楷体" panose="02010600040101010101" pitchFamily="2" charset="-122"/>
              </a:rPr>
              <a:t>也</a:t>
            </a:r>
            <a:r>
              <a:rPr lang="zh-CN" altLang="zh-CN" sz="2800" dirty="0">
                <a:latin typeface="华文楷体" panose="02010600040101010101" pitchFamily="2" charset="-122"/>
                <a:ea typeface="华文楷体" panose="02010600040101010101" pitchFamily="2" charset="-122"/>
              </a:rPr>
              <a:t>可以应对元素的动态变化，但查找效率低。综合两者提出了</a:t>
            </a:r>
            <a:r>
              <a:rPr lang="zh-CN" altLang="zh-CN" sz="2800" b="1" dirty="0">
                <a:latin typeface="华文楷体" panose="02010600040101010101" pitchFamily="2" charset="-122"/>
                <a:ea typeface="华文楷体" panose="02010600040101010101" pitchFamily="2" charset="-122"/>
              </a:rPr>
              <a:t>分块查找</a:t>
            </a:r>
            <a:r>
              <a:rPr lang="zh-CN" altLang="zh-CN" sz="2800" dirty="0">
                <a:latin typeface="华文楷体" panose="02010600040101010101" pitchFamily="2" charset="-122"/>
                <a:ea typeface="华文楷体" panose="02010600040101010101" pitchFamily="2" charset="-122"/>
              </a:rPr>
              <a:t>方法</a:t>
            </a:r>
            <a:r>
              <a:rPr lang="zh-CN" altLang="en-US" sz="2800" dirty="0">
                <a:latin typeface="华文楷体" panose="02010600040101010101" pitchFamily="2" charset="-122"/>
                <a:ea typeface="华文楷体" panose="02010600040101010101" pitchFamily="2" charset="-122"/>
              </a:rPr>
              <a:t>。</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en-US" sz="2800" dirty="0">
                <a:latin typeface="华文楷体" panose="02010600040101010101" pitchFamily="2" charset="-122"/>
                <a:ea typeface="华文楷体" panose="02010600040101010101" pitchFamily="2" charset="-122"/>
              </a:rPr>
              <a:t>分块查找是</a:t>
            </a:r>
            <a:r>
              <a:rPr lang="zh-CN" altLang="zh-CN" sz="2800" dirty="0">
                <a:latin typeface="华文楷体" panose="02010600040101010101" pitchFamily="2" charset="-122"/>
                <a:ea typeface="华文楷体" panose="02010600040101010101" pitchFamily="2" charset="-122"/>
              </a:rPr>
              <a:t>把一个大的线性表分解成若干块，块中数据可以无序，任意存放，但块间必须有序。</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2800" dirty="0">
                <a:latin typeface="华文楷体" panose="02010600040101010101" pitchFamily="2" charset="-122"/>
                <a:ea typeface="华文楷体" panose="02010600040101010101" pitchFamily="2" charset="-122"/>
              </a:rPr>
              <a:t>要建立一个索引表，把每块中最大关键字值作为索引表的关键字，从小到大顺序存放在一个辅助数组中。查找时，</a:t>
            </a:r>
            <a:r>
              <a:rPr lang="zh-CN" altLang="en-US" sz="2800" dirty="0">
                <a:latin typeface="华文楷体" panose="02010600040101010101" pitchFamily="2" charset="-122"/>
                <a:ea typeface="华文楷体" panose="02010600040101010101" pitchFamily="2" charset="-122"/>
              </a:rPr>
              <a:t>可以</a:t>
            </a:r>
            <a:r>
              <a:rPr lang="zh-CN" altLang="zh-CN" sz="2800" dirty="0">
                <a:latin typeface="华文楷体" panose="02010600040101010101" pitchFamily="2" charset="-122"/>
                <a:ea typeface="华文楷体" panose="02010600040101010101" pitchFamily="2" charset="-122"/>
              </a:rPr>
              <a:t>先在索引表中折半查找，确定要找的元素所在的块，然后在块中采用顺序查找，即可找到对应的元素。</a:t>
            </a:r>
            <a:endParaRPr lang="en-US" altLang="zh-CN" sz="28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en-US" sz="2800" dirty="0">
                <a:latin typeface="华文楷体" panose="02010600040101010101" pitchFamily="2" charset="-122"/>
                <a:ea typeface="华文楷体" panose="02010600040101010101" pitchFamily="2" charset="-122"/>
              </a:rPr>
              <a:t>一般适用于数据量很大，无法一次调入内存的情况。</a:t>
            </a:r>
            <a:endParaRPr lang="zh-CN" altLang="zh-CN" sz="2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50126428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21968" y="753214"/>
            <a:ext cx="10817952" cy="2680452"/>
          </a:xfrm>
        </p:spPr>
        <p:txBody>
          <a:bodyPr>
            <a:noAutofit/>
          </a:bodyPr>
          <a:lstStyle/>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理想的哈希函数是将不同的数据分别映射到不同的地址，查找会达到最理想的时间复杂度</a:t>
            </a:r>
            <a:r>
              <a:rPr lang="en-US" altLang="zh-CN" sz="3200" b="0" dirty="0">
                <a:ea typeface="华文楷体" panose="02010600040101010101" pitchFamily="2" charset="-122"/>
                <a:cs typeface="Times New Roman" panose="02020603050405020304" pitchFamily="18" charset="0"/>
              </a:rPr>
              <a:t>O(1)</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负载因子越大，空间利用率越高，哈希函数就越难找。</a:t>
            </a:r>
            <a:endParaRPr lang="en-US" altLang="zh-CN" sz="3200" b="0" dirty="0">
              <a:ea typeface="华文楷体" panose="02010600040101010101" pitchFamily="2" charset="-122"/>
              <a:cs typeface="Times New Roman" panose="02020603050405020304" pitchFamily="18" charset="0"/>
            </a:endParaRPr>
          </a:p>
          <a:p>
            <a:pPr marL="0" indent="0">
              <a:buNone/>
            </a:pPr>
            <a:r>
              <a:rPr lang="en-US" altLang="zh-CN" sz="3200" b="0" dirty="0">
                <a:ea typeface="华文楷体" panose="02010600040101010101" pitchFamily="2" charset="-122"/>
                <a:cs typeface="Times New Roman" panose="02020603050405020304" pitchFamily="18" charset="0"/>
              </a:rPr>
              <a:t>   </a:t>
            </a:r>
            <a:r>
              <a:rPr lang="zh-CN" altLang="zh-CN" sz="3200" b="0" dirty="0">
                <a:ea typeface="华文楷体" panose="02010600040101010101" pitchFamily="2" charset="-122"/>
                <a:cs typeface="Times New Roman" panose="02020603050405020304" pitchFamily="18" charset="0"/>
              </a:rPr>
              <a:t>负载因子越小，冲突的可能性越小，但空间利用率越低。</a:t>
            </a:r>
            <a:endParaRPr lang="en-US" altLang="zh-CN" sz="3200" b="0" dirty="0">
              <a:ea typeface="华文楷体" panose="02010600040101010101" pitchFamily="2" charset="-122"/>
              <a:cs typeface="Times New Roman" panose="02020603050405020304" pitchFamily="18" charset="0"/>
            </a:endParaRPr>
          </a:p>
        </p:txBody>
      </p:sp>
      <p:sp>
        <p:nvSpPr>
          <p:cNvPr id="3" name="矩形 2"/>
          <p:cNvSpPr/>
          <p:nvPr/>
        </p:nvSpPr>
        <p:spPr>
          <a:xfrm>
            <a:off x="421968" y="3732246"/>
            <a:ext cx="5305651" cy="584775"/>
          </a:xfrm>
          <a:prstGeom prst="rect">
            <a:avLst/>
          </a:prstGeom>
        </p:spPr>
        <p:txBody>
          <a:bodyPr wrap="square">
            <a:spAutoFit/>
          </a:bodyPr>
          <a:lstStyle/>
          <a:p>
            <a:r>
              <a:rPr lang="zh-CN" altLang="en-US" sz="3200" b="1" dirty="0">
                <a:latin typeface="华文楷体" panose="02010600040101010101" pitchFamily="2" charset="-122"/>
                <a:ea typeface="华文楷体" panose="02010600040101010101" pitchFamily="2" charset="-122"/>
              </a:rPr>
              <a:t>好的哈希函数，须满足：</a:t>
            </a:r>
          </a:p>
        </p:txBody>
      </p:sp>
      <p:sp>
        <p:nvSpPr>
          <p:cNvPr id="4" name="文本框 3"/>
          <p:cNvSpPr txBox="1"/>
          <p:nvPr/>
        </p:nvSpPr>
        <p:spPr>
          <a:xfrm>
            <a:off x="421968" y="4615601"/>
            <a:ext cx="11577199" cy="1569660"/>
          </a:xfrm>
          <a:prstGeom prst="rect">
            <a:avLst/>
          </a:prstGeom>
          <a:noFill/>
        </p:spPr>
        <p:txBody>
          <a:bodyPr wrap="square" rtlCol="0">
            <a:spAutoFit/>
          </a:bodyPr>
          <a:lstStyle/>
          <a:p>
            <a:pPr lvl="0"/>
            <a:r>
              <a:rPr lang="zh-CN" altLang="zh-CN" sz="3200" dirty="0">
                <a:latin typeface="华文楷体" panose="02010600040101010101" pitchFamily="2" charset="-122"/>
                <a:ea typeface="华文楷体" panose="02010600040101010101" pitchFamily="2" charset="-122"/>
              </a:rPr>
              <a:t>计算速度快</a:t>
            </a:r>
            <a:r>
              <a:rPr lang="zh-CN" altLang="en-US"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哈希到的地址均匀、冲突少</a:t>
            </a:r>
            <a:r>
              <a:rPr lang="zh-CN" altLang="en-US"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哈希表的负载因子高</a:t>
            </a:r>
            <a:r>
              <a:rPr lang="zh-CN" altLang="en-US"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尽量减少空间的浪费。</a:t>
            </a:r>
          </a:p>
          <a:p>
            <a:endParaRPr lang="zh-CN" altLang="en-US" sz="3200" dirty="0">
              <a:latin typeface="华文楷体" panose="02010600040101010101" pitchFamily="2" charset="-122"/>
              <a:ea typeface="华文楷体" panose="02010600040101010101" pitchFamily="2" charset="-122"/>
            </a:endParaRPr>
          </a:p>
        </p:txBody>
      </p:sp>
      <p:sp>
        <p:nvSpPr>
          <p:cNvPr id="2" name="椭圆 1"/>
          <p:cNvSpPr/>
          <p:nvPr/>
        </p:nvSpPr>
        <p:spPr>
          <a:xfrm>
            <a:off x="11239920" y="6185261"/>
            <a:ext cx="218655" cy="2012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259389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哈希查找概念</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solidFill>
                  <a:srgbClr val="FF0000"/>
                </a:solidFill>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哈希函数</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冲突解决</a:t>
            </a:r>
            <a:endParaRPr lang="en-US" altLang="zh-CN" sz="2800" dirty="0">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哈希查找：</a:t>
            </a:r>
          </a:p>
        </p:txBody>
      </p:sp>
    </p:spTree>
    <p:extLst>
      <p:ext uri="{BB962C8B-B14F-4D97-AF65-F5344CB8AC3E}">
        <p14:creationId xmlns:p14="http://schemas.microsoft.com/office/powerpoint/2010/main" val="157848114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639884"/>
                <a:ext cx="11162884" cy="4760916"/>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哈希函数的选择没有一个统一的方法，通常和实际应用中数据元素值的具体特点和分布有关。</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以下是一些常见的散列函数选取方法：</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514350" lvl="0" indent="-514350">
                  <a:buFont typeface="+mj-lt"/>
                  <a:buAutoNum type="arabicPeriod"/>
                </a:pPr>
                <a:r>
                  <a:rPr lang="zh-CN" altLang="zh-CN" sz="2800" b="0" dirty="0">
                    <a:ea typeface="华文楷体" panose="02010600040101010101" pitchFamily="2" charset="-122"/>
                    <a:cs typeface="Times New Roman" panose="02020603050405020304" pitchFamily="18" charset="0"/>
                  </a:rPr>
                  <a:t>直接寻址法：</a:t>
                </a:r>
                <a:r>
                  <a:rPr lang="en-US" altLang="zh-CN" sz="2800" b="0" dirty="0">
                    <a:ea typeface="华文楷体" panose="02010600040101010101" pitchFamily="2" charset="-122"/>
                    <a:cs typeface="Times New Roman" panose="02020603050405020304" pitchFamily="18" charset="0"/>
                  </a:rPr>
                  <a:t> </a:t>
                </a:r>
                <a:r>
                  <a:rPr lang="zh-CN" altLang="zh-CN" sz="2800" b="0" dirty="0">
                    <a:ea typeface="华文楷体" panose="02010600040101010101" pitchFamily="2" charset="-122"/>
                    <a:cs typeface="Times New Roman" panose="02020603050405020304" pitchFamily="18" charset="0"/>
                  </a:rPr>
                  <a:t>哈希函数为</a:t>
                </a:r>
                <a:r>
                  <a:rPr lang="en-US" altLang="zh-CN" sz="2800" b="0" dirty="0">
                    <a:ea typeface="华文楷体" panose="02010600040101010101" pitchFamily="2" charset="-122"/>
                    <a:cs typeface="Times New Roman" panose="02020603050405020304" pitchFamily="18" charset="0"/>
                  </a:rPr>
                  <a:t>H(key) = a*</a:t>
                </a:r>
                <a:r>
                  <a:rPr lang="en-US" altLang="zh-CN" sz="2800" b="0" dirty="0" err="1">
                    <a:ea typeface="华文楷体" panose="02010600040101010101" pitchFamily="2" charset="-122"/>
                    <a:cs typeface="Times New Roman" panose="02020603050405020304" pitchFamily="18" charset="0"/>
                  </a:rPr>
                  <a:t>key+b</a:t>
                </a:r>
                <a:r>
                  <a:rPr lang="zh-CN" altLang="zh-CN" sz="2800" b="0" dirty="0">
                    <a:ea typeface="华文楷体" panose="02010600040101010101" pitchFamily="2" charset="-122"/>
                    <a:cs typeface="Times New Roman" panose="02020603050405020304" pitchFamily="18" charset="0"/>
                  </a:rPr>
                  <a:t>。</a:t>
                </a:r>
              </a:p>
              <a:p>
                <a:pPr marL="457200" indent="0">
                  <a:buNone/>
                </a:pPr>
                <a:r>
                  <a:rPr lang="zh-CN" altLang="zh-CN" sz="2800" b="0" dirty="0">
                    <a:ea typeface="华文楷体" panose="02010600040101010101" pitchFamily="2" charset="-122"/>
                    <a:cs typeface="Times New Roman" panose="02020603050405020304" pitchFamily="18" charset="0"/>
                  </a:rPr>
                  <a:t>如元素关键字序列</a:t>
                </a:r>
                <a:r>
                  <a:rPr lang="en-US" altLang="zh-CN" sz="2800" b="0" dirty="0">
                    <a:ea typeface="华文楷体" panose="02010600040101010101" pitchFamily="2" charset="-122"/>
                    <a:cs typeface="Times New Roman" panose="02020603050405020304" pitchFamily="18" charset="0"/>
                  </a:rPr>
                  <a:t>{100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330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520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600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815}</a:t>
                </a:r>
                <a:r>
                  <a:rPr lang="zh-CN" altLang="zh-CN" sz="2800" b="0" dirty="0">
                    <a:ea typeface="华文楷体" panose="02010600040101010101" pitchFamily="2" charset="-122"/>
                    <a:cs typeface="Times New Roman" panose="02020603050405020304" pitchFamily="18" charset="0"/>
                  </a:rPr>
                  <a:t>， 通过函数</a:t>
                </a:r>
                <a:r>
                  <a:rPr lang="en-US" altLang="zh-CN" sz="2800" b="0" dirty="0">
                    <a:ea typeface="华文楷体" panose="02010600040101010101" pitchFamily="2" charset="-122"/>
                    <a:cs typeface="Times New Roman" panose="02020603050405020304" pitchFamily="18" charset="0"/>
                  </a:rPr>
                  <a:t>H(key) = key/100-1</a:t>
                </a:r>
                <a:r>
                  <a:rPr lang="zh-CN" altLang="zh-CN" sz="2800" b="0" dirty="0">
                    <a:ea typeface="华文楷体" panose="02010600040101010101" pitchFamily="2" charset="-122"/>
                    <a:cs typeface="Times New Roman" panose="02020603050405020304" pitchFamily="18" charset="0"/>
                  </a:rPr>
                  <a:t>，将以上序列映射到</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7}</a:t>
                </a:r>
                <a:r>
                  <a:rPr lang="zh-CN" altLang="zh-CN" sz="2800" b="0" dirty="0">
                    <a:ea typeface="华文楷体" panose="02010600040101010101" pitchFamily="2" charset="-122"/>
                    <a:cs typeface="Times New Roman" panose="02020603050405020304" pitchFamily="18" charset="0"/>
                  </a:rPr>
                  <a:t>下标分量中。哈希表的大小可以取</a:t>
                </a:r>
                <a:r>
                  <a:rPr lang="en-US" altLang="zh-CN" sz="2800" b="0" dirty="0">
                    <a:ea typeface="华文楷体" panose="02010600040101010101" pitchFamily="2" charset="-122"/>
                    <a:cs typeface="Times New Roman" panose="02020603050405020304" pitchFamily="18" charset="0"/>
                  </a:rPr>
                  <a:t>m=8</a:t>
                </a:r>
                <a:r>
                  <a:rPr lang="zh-CN" altLang="zh-CN" sz="2800" b="0" dirty="0">
                    <a:ea typeface="华文楷体" panose="02010600040101010101" pitchFamily="2" charset="-122"/>
                    <a:cs typeface="Times New Roman" panose="02020603050405020304" pitchFamily="18" charset="0"/>
                  </a:rPr>
                  <a:t>，负载因子为</a:t>
                </a:r>
                <a14:m>
                  <m:oMath xmlns:m="http://schemas.openxmlformats.org/officeDocument/2006/math">
                    <m:r>
                      <a:rPr lang="en-US" altLang="zh-CN" sz="2800" b="0">
                        <a:latin typeface="Cambria Math" panose="02040503050406030204" pitchFamily="18" charset="0"/>
                      </a:rPr>
                      <m:t>𝜕</m:t>
                    </m:r>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6/8=0.75</a:t>
                </a:r>
                <a:r>
                  <a:rPr lang="zh-CN" altLang="zh-CN" sz="2800" b="0" dirty="0">
                    <a:ea typeface="华文楷体" panose="02010600040101010101" pitchFamily="2" charset="-122"/>
                    <a:cs typeface="Times New Roman" panose="02020603050405020304" pitchFamily="18" charset="0"/>
                  </a:rPr>
                  <a:t>。</a:t>
                </a:r>
              </a:p>
              <a:p>
                <a:pPr marL="258763" indent="0">
                  <a:buNone/>
                </a:pP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639884"/>
                <a:ext cx="11162884" cy="4760916"/>
              </a:xfrm>
              <a:blipFill>
                <a:blip r:embed="rId3"/>
                <a:stretch>
                  <a:fillRect l="-1147" t="-128" b="-1536"/>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哈希函数</a:t>
            </a:r>
          </a:p>
        </p:txBody>
      </p:sp>
    </p:spTree>
    <p:extLst>
      <p:ext uri="{BB962C8B-B14F-4D97-AF65-F5344CB8AC3E}">
        <p14:creationId xmlns:p14="http://schemas.microsoft.com/office/powerpoint/2010/main" val="121183869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639884"/>
                <a:ext cx="11162884" cy="4760916"/>
              </a:xfrm>
            </p:spPr>
            <p:txBody>
              <a:bodyPr>
                <a:noAutofit/>
              </a:bodyPr>
              <a:lstStyle/>
              <a:p>
                <a:pPr marL="514350" indent="-514350">
                  <a:buFont typeface="+mj-lt"/>
                  <a:buAutoNum type="arabicPeriod" startAt="2"/>
                </a:pPr>
                <a:r>
                  <a:rPr lang="zh-CN" altLang="zh-CN" sz="2800" b="0" dirty="0">
                    <a:ea typeface="华文楷体" panose="02010600040101010101" pitchFamily="2" charset="-122"/>
                    <a:cs typeface="Times New Roman" panose="02020603050405020304" pitchFamily="18" charset="0"/>
                  </a:rPr>
                  <a:t>除留余数法：哈希函数为</a:t>
                </a:r>
                <a:r>
                  <a:rPr lang="en-US" altLang="zh-CN" sz="2800" b="0" dirty="0">
                    <a:ea typeface="华文楷体" panose="02010600040101010101" pitchFamily="2" charset="-122"/>
                    <a:cs typeface="Times New Roman" panose="02020603050405020304" pitchFamily="18" charset="0"/>
                  </a:rPr>
                  <a:t>H(key) = key mod p</a:t>
                </a:r>
                <a:r>
                  <a:rPr lang="zh-CN" altLang="zh-CN" sz="2800" b="0" dirty="0">
                    <a:ea typeface="华文楷体" panose="02010600040101010101" pitchFamily="2" charset="-122"/>
                    <a:cs typeface="Times New Roman" panose="02020603050405020304" pitchFamily="18" charset="0"/>
                  </a:rPr>
                  <a:t>。</a:t>
                </a:r>
                <a:r>
                  <a:rPr lang="zh-CN" altLang="en-US" sz="2800" b="0" dirty="0">
                    <a:ea typeface="华文楷体" panose="02010600040101010101" pitchFamily="2" charset="-122"/>
                    <a:cs typeface="Times New Roman" panose="02020603050405020304" pitchFamily="18" charset="0"/>
                  </a:rPr>
                  <a:t>重要！</a:t>
                </a:r>
                <a:endParaRPr lang="zh-CN" altLang="zh-CN" sz="2800" b="0" dirty="0">
                  <a:ea typeface="华文楷体" panose="02010600040101010101" pitchFamily="2" charset="-122"/>
                  <a:cs typeface="Times New Roman" panose="02020603050405020304" pitchFamily="18" charset="0"/>
                </a:endParaRPr>
              </a:p>
              <a:p>
                <a:pPr marL="457200" indent="0">
                  <a:buNone/>
                </a:pPr>
                <a:r>
                  <a:rPr lang="zh-CN" altLang="zh-CN" sz="2800" b="0" dirty="0">
                    <a:ea typeface="华文楷体" panose="02010600040101010101" pitchFamily="2" charset="-122"/>
                    <a:cs typeface="Times New Roman" panose="02020603050405020304" pitchFamily="18" charset="0"/>
                  </a:rPr>
                  <a:t>通过对关键字除以</a:t>
                </a:r>
                <a:r>
                  <a:rPr lang="en-US" altLang="zh-CN" sz="2800" b="0" dirty="0">
                    <a:ea typeface="华文楷体" panose="02010600040101010101" pitchFamily="2" charset="-122"/>
                    <a:cs typeface="Times New Roman" panose="02020603050405020304" pitchFamily="18" charset="0"/>
                  </a:rPr>
                  <a:t>p</a:t>
                </a:r>
                <a:r>
                  <a:rPr lang="zh-CN" altLang="zh-CN" sz="2800" b="0" dirty="0">
                    <a:ea typeface="华文楷体" panose="02010600040101010101" pitchFamily="2" charset="-122"/>
                    <a:cs typeface="Times New Roman" panose="02020603050405020304" pitchFamily="18" charset="0"/>
                  </a:rPr>
                  <a:t>取余数计算出地址。如元素关键字序列</a:t>
                </a:r>
                <a:r>
                  <a:rPr lang="en-US" altLang="zh-CN" sz="2800" b="0" dirty="0">
                    <a:ea typeface="华文楷体" panose="02010600040101010101" pitchFamily="2" charset="-122"/>
                    <a:cs typeface="Times New Roman" panose="02020603050405020304" pitchFamily="18" charset="0"/>
                  </a:rPr>
                  <a:t>{35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192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64</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76</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653}</a:t>
                </a:r>
                <a:r>
                  <a:rPr lang="zh-CN" altLang="zh-CN" sz="2800" b="0" dirty="0">
                    <a:ea typeface="华文楷体" panose="02010600040101010101" pitchFamily="2" charset="-122"/>
                    <a:cs typeface="Times New Roman" panose="02020603050405020304" pitchFamily="18" charset="0"/>
                  </a:rPr>
                  <a:t>， 通过函数</a:t>
                </a:r>
                <a:r>
                  <a:rPr lang="en-US" altLang="zh-CN" sz="2800" b="0" dirty="0">
                    <a:ea typeface="华文楷体" panose="02010600040101010101" pitchFamily="2" charset="-122"/>
                    <a:cs typeface="Times New Roman" panose="02020603050405020304" pitchFamily="18" charset="0"/>
                  </a:rPr>
                  <a:t>H(key) = key mod 7</a:t>
                </a:r>
                <a:r>
                  <a:rPr lang="zh-CN" altLang="zh-CN" sz="2800" b="0" dirty="0">
                    <a:ea typeface="华文楷体" panose="02010600040101010101" pitchFamily="2" charset="-122"/>
                    <a:cs typeface="Times New Roman" panose="02020603050405020304" pitchFamily="18" charset="0"/>
                  </a:rPr>
                  <a:t>，将以上序列映射到</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6</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下标分量中。此例哈希表的大小可以取</a:t>
                </a:r>
                <a:r>
                  <a:rPr lang="en-US" altLang="zh-CN" sz="2800" b="0" dirty="0">
                    <a:ea typeface="华文楷体" panose="02010600040101010101" pitchFamily="2" charset="-122"/>
                    <a:cs typeface="Times New Roman" panose="02020603050405020304" pitchFamily="18" charset="0"/>
                  </a:rPr>
                  <a:t>m=7</a:t>
                </a:r>
                <a:r>
                  <a:rPr lang="zh-CN" altLang="zh-CN" sz="2800" b="0" dirty="0">
                    <a:ea typeface="华文楷体" panose="02010600040101010101" pitchFamily="2" charset="-122"/>
                    <a:cs typeface="Times New Roman" panose="02020603050405020304" pitchFamily="18" charset="0"/>
                  </a:rPr>
                  <a:t>，负载因子为</a:t>
                </a:r>
                <a14:m>
                  <m:oMath xmlns:m="http://schemas.openxmlformats.org/officeDocument/2006/math">
                    <m:r>
                      <a:rPr lang="en-US" altLang="zh-CN" sz="2800" b="0">
                        <a:latin typeface="Cambria Math" panose="02040503050406030204" pitchFamily="18" charset="0"/>
                      </a:rPr>
                      <m:t>𝜕</m:t>
                    </m:r>
                    <m:r>
                      <a:rPr lang="en-US" altLang="zh-CN" sz="2800" b="0">
                        <a:latin typeface="Cambria Math" panose="02040503050406030204" pitchFamily="18" charset="0"/>
                      </a:rPr>
                      <m:t>=</m:t>
                    </m:r>
                  </m:oMath>
                </a14:m>
                <a:r>
                  <a:rPr lang="en-US" altLang="zh-CN" sz="2800" b="0" dirty="0">
                    <a:ea typeface="华文楷体" panose="02010600040101010101" pitchFamily="2" charset="-122"/>
                    <a:cs typeface="Times New Roman" panose="02020603050405020304" pitchFamily="18" charset="0"/>
                  </a:rPr>
                  <a:t>6/7=0.86</a:t>
                </a:r>
                <a:r>
                  <a:rPr lang="zh-CN" altLang="zh-CN" sz="2800" b="0" dirty="0">
                    <a:ea typeface="华文楷体" panose="02010600040101010101" pitchFamily="2" charset="-122"/>
                    <a:cs typeface="Times New Roman" panose="02020603050405020304" pitchFamily="18" charset="0"/>
                  </a:rPr>
                  <a:t>。</a:t>
                </a:r>
                <a:r>
                  <a:rPr lang="zh-CN" altLang="zh-CN" sz="2800" b="0" dirty="0">
                    <a:highlight>
                      <a:srgbClr val="FFFF00"/>
                    </a:highlight>
                    <a:ea typeface="华文楷体" panose="02010600040101010101" pitchFamily="2" charset="-122"/>
                    <a:cs typeface="Times New Roman" panose="02020603050405020304" pitchFamily="18" charset="0"/>
                  </a:rPr>
                  <a:t>函数中</a:t>
                </a:r>
                <a:r>
                  <a:rPr lang="en-US" altLang="zh-CN" sz="2800" b="0" dirty="0">
                    <a:highlight>
                      <a:srgbClr val="FFFF00"/>
                    </a:highlight>
                    <a:ea typeface="华文楷体" panose="02010600040101010101" pitchFamily="2" charset="-122"/>
                    <a:cs typeface="Times New Roman" panose="02020603050405020304" pitchFamily="18" charset="0"/>
                  </a:rPr>
                  <a:t>p</a:t>
                </a:r>
                <a:r>
                  <a:rPr lang="zh-CN" altLang="zh-CN" sz="2800" b="0" dirty="0">
                    <a:highlight>
                      <a:srgbClr val="FFFF00"/>
                    </a:highlight>
                    <a:ea typeface="华文楷体" panose="02010600040101010101" pitchFamily="2" charset="-122"/>
                    <a:cs typeface="Times New Roman" panose="02020603050405020304" pitchFamily="18" charset="0"/>
                  </a:rPr>
                  <a:t>通常取大于元素个数</a:t>
                </a:r>
                <a:r>
                  <a:rPr lang="en-US" altLang="zh-CN" sz="2800" b="0" dirty="0">
                    <a:highlight>
                      <a:srgbClr val="FFFF00"/>
                    </a:highlight>
                    <a:ea typeface="华文楷体" panose="02010600040101010101" pitchFamily="2" charset="-122"/>
                    <a:cs typeface="Times New Roman" panose="02020603050405020304" pitchFamily="18" charset="0"/>
                  </a:rPr>
                  <a:t>n</a:t>
                </a:r>
                <a:r>
                  <a:rPr lang="zh-CN" altLang="zh-CN" sz="2800" b="0" dirty="0">
                    <a:highlight>
                      <a:srgbClr val="FFFF00"/>
                    </a:highlight>
                    <a:ea typeface="华文楷体" panose="02010600040101010101" pitchFamily="2" charset="-122"/>
                    <a:cs typeface="Times New Roman" panose="02020603050405020304" pitchFamily="18" charset="0"/>
                  </a:rPr>
                  <a:t>的最小的素数，因</a:t>
                </a:r>
                <a:r>
                  <a:rPr lang="en-US" altLang="zh-CN" sz="2800" b="0" dirty="0">
                    <a:highlight>
                      <a:srgbClr val="FFFF00"/>
                    </a:highlight>
                    <a:ea typeface="华文楷体" panose="02010600040101010101" pitchFamily="2" charset="-122"/>
                    <a:cs typeface="Times New Roman" panose="02020603050405020304" pitchFamily="18" charset="0"/>
                  </a:rPr>
                  <a:t>p</a:t>
                </a:r>
                <a:r>
                  <a:rPr lang="zh-CN" altLang="zh-CN" sz="2800" b="0" dirty="0">
                    <a:highlight>
                      <a:srgbClr val="FFFF00"/>
                    </a:highlight>
                    <a:ea typeface="华文楷体" panose="02010600040101010101" pitchFamily="2" charset="-122"/>
                    <a:cs typeface="Times New Roman" panose="02020603050405020304" pitchFamily="18" charset="0"/>
                  </a:rPr>
                  <a:t>大于</a:t>
                </a:r>
                <a:r>
                  <a:rPr lang="en-US" altLang="zh-CN" sz="2800" b="0" dirty="0">
                    <a:highlight>
                      <a:srgbClr val="FFFF00"/>
                    </a:highlight>
                    <a:ea typeface="华文楷体" panose="02010600040101010101" pitchFamily="2" charset="-122"/>
                    <a:cs typeface="Times New Roman" panose="02020603050405020304" pitchFamily="18" charset="0"/>
                  </a:rPr>
                  <a:t>n</a:t>
                </a:r>
                <a:r>
                  <a:rPr lang="zh-CN" altLang="zh-CN" sz="2800" b="0" dirty="0">
                    <a:highlight>
                      <a:srgbClr val="FFFF00"/>
                    </a:highlight>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能保障元素全部入表，</a:t>
                </a:r>
                <a:r>
                  <a:rPr lang="en-US" altLang="zh-CN" sz="2800" b="0" dirty="0">
                    <a:ea typeface="华文楷体" panose="02010600040101010101" pitchFamily="2" charset="-122"/>
                    <a:cs typeface="Times New Roman" panose="02020603050405020304" pitchFamily="18" charset="0"/>
                  </a:rPr>
                  <a:t>p</a:t>
                </a:r>
                <a:r>
                  <a:rPr lang="zh-CN" altLang="zh-CN" sz="2800" b="0" dirty="0">
                    <a:ea typeface="华文楷体" panose="02010600040101010101" pitchFamily="2" charset="-122"/>
                    <a:cs typeface="Times New Roman" panose="02020603050405020304" pitchFamily="18" charset="0"/>
                  </a:rPr>
                  <a:t>取素数是为了尽量减少规律性的空间浪费。如当</a:t>
                </a:r>
                <a:r>
                  <a:rPr lang="en-US" altLang="zh-CN" sz="2800" b="0" dirty="0">
                    <a:ea typeface="华文楷体" panose="02010600040101010101" pitchFamily="2" charset="-122"/>
                    <a:cs typeface="Times New Roman" panose="02020603050405020304" pitchFamily="18" charset="0"/>
                  </a:rPr>
                  <a:t>p</a:t>
                </a:r>
                <a:r>
                  <a:rPr lang="zh-CN" altLang="zh-CN" sz="2800" b="0" dirty="0">
                    <a:ea typeface="华文楷体" panose="02010600040101010101" pitchFamily="2" charset="-122"/>
                    <a:cs typeface="Times New Roman" panose="02020603050405020304" pitchFamily="18" charset="0"/>
                  </a:rPr>
                  <a:t>和数据元素的关键字都是</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的倍数时，</a:t>
                </a:r>
                <a:r>
                  <a:rPr lang="zh-CN" altLang="zh-CN" sz="2800" dirty="0">
                    <a:ea typeface="华文楷体" panose="02010600040101010101" pitchFamily="2" charset="-122"/>
                    <a:cs typeface="Times New Roman" panose="02020603050405020304" pitchFamily="18" charset="0"/>
                  </a:rPr>
                  <a:t>映射出来的地址就会是</a:t>
                </a:r>
                <a:r>
                  <a:rPr lang="en-US" altLang="zh-CN" sz="2800" dirty="0">
                    <a:ea typeface="华文楷体" panose="02010600040101010101" pitchFamily="2" charset="-122"/>
                    <a:cs typeface="Times New Roman" panose="02020603050405020304" pitchFamily="18" charset="0"/>
                  </a:rPr>
                  <a:t>0</a:t>
                </a:r>
                <a:r>
                  <a:rPr lang="zh-CN" altLang="zh-CN"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5</a:t>
                </a:r>
                <a:r>
                  <a:rPr lang="zh-CN" altLang="zh-CN"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10</a:t>
                </a:r>
                <a:r>
                  <a:rPr lang="zh-CN" altLang="zh-CN"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15</a:t>
                </a:r>
                <a:r>
                  <a:rPr lang="zh-CN" altLang="zh-CN" sz="2800" dirty="0">
                    <a:ea typeface="华文楷体" panose="02010600040101010101" pitchFamily="2" charset="-122"/>
                    <a:cs typeface="Times New Roman" panose="02020603050405020304" pitchFamily="18" charset="0"/>
                  </a:rPr>
                  <a:t>、</a:t>
                </a:r>
                <a:r>
                  <a:rPr lang="en-US" altLang="zh-CN" sz="2800" dirty="0">
                    <a:ea typeface="华文楷体" panose="02010600040101010101" pitchFamily="2" charset="-122"/>
                    <a:cs typeface="Times New Roman" panose="02020603050405020304" pitchFamily="18" charset="0"/>
                  </a:rPr>
                  <a:t>20</a:t>
                </a:r>
                <a:r>
                  <a:rPr lang="zh-CN" altLang="zh-CN" sz="2800" dirty="0">
                    <a:ea typeface="华文楷体" panose="02010600040101010101" pitchFamily="2" charset="-122"/>
                    <a:cs typeface="Times New Roman" panose="02020603050405020304" pitchFamily="18" charset="0"/>
                  </a:rPr>
                  <a:t>等等，这样会有</a:t>
                </a:r>
                <a:r>
                  <a:rPr lang="en-US" altLang="zh-CN" sz="2800" dirty="0">
                    <a:ea typeface="华文楷体" panose="02010600040101010101" pitchFamily="2" charset="-122"/>
                    <a:cs typeface="Times New Roman" panose="02020603050405020304" pitchFamily="18" charset="0"/>
                  </a:rPr>
                  <a:t>4/5</a:t>
                </a:r>
                <a:r>
                  <a:rPr lang="zh-CN" altLang="zh-CN" sz="2800" dirty="0">
                    <a:ea typeface="华文楷体" panose="02010600040101010101" pitchFamily="2" charset="-122"/>
                    <a:cs typeface="Times New Roman" panose="02020603050405020304" pitchFamily="18" charset="0"/>
                  </a:rPr>
                  <a:t>的空间浪费</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639884"/>
                <a:ext cx="11162884" cy="4760916"/>
              </a:xfrm>
              <a:blipFill>
                <a:blip r:embed="rId3"/>
                <a:stretch>
                  <a:fillRect l="-909" t="-1330" r="-3977"/>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哈希函数</a:t>
            </a:r>
          </a:p>
        </p:txBody>
      </p:sp>
    </p:spTree>
    <p:extLst>
      <p:ext uri="{BB962C8B-B14F-4D97-AF65-F5344CB8AC3E}">
        <p14:creationId xmlns:p14="http://schemas.microsoft.com/office/powerpoint/2010/main" val="5584236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4" y="1346990"/>
            <a:ext cx="8252026" cy="4760916"/>
          </a:xfrm>
        </p:spPr>
        <p:txBody>
          <a:bodyPr>
            <a:noAutofit/>
          </a:bodyPr>
          <a:lstStyle/>
          <a:p>
            <a:pPr marL="514350" indent="-514350">
              <a:buFont typeface="+mj-lt"/>
              <a:buAutoNum type="arabicPeriod" startAt="3"/>
            </a:pPr>
            <a:r>
              <a:rPr lang="zh-CN" altLang="zh-CN" sz="2800" b="0" dirty="0">
                <a:ea typeface="华文楷体" panose="02010600040101010101" pitchFamily="2" charset="-122"/>
                <a:cs typeface="Times New Roman" panose="02020603050405020304" pitchFamily="18" charset="0"/>
              </a:rPr>
              <a:t>数据分析法</a:t>
            </a:r>
            <a:r>
              <a:rPr lang="en-US" altLang="zh-CN" sz="2800" b="0" dirty="0">
                <a:ea typeface="华文楷体" panose="02010600040101010101" pitchFamily="2" charset="-122"/>
                <a:cs typeface="Times New Roman" panose="02020603050405020304" pitchFamily="18" charset="0"/>
              </a:rPr>
              <a:t>:</a:t>
            </a:r>
          </a:p>
          <a:p>
            <a:pPr marL="0" indent="0">
              <a:buNone/>
            </a:pPr>
            <a:r>
              <a:rPr lang="zh-CN" altLang="zh-CN" sz="2800" b="0" dirty="0">
                <a:ea typeface="华文楷体" panose="02010600040101010101" pitchFamily="2" charset="-122"/>
                <a:cs typeface="Times New Roman" panose="02020603050405020304" pitchFamily="18" charset="0"/>
              </a:rPr>
              <a:t>数据的关键字中如果有一些位上数据分布比较均匀，能区分出不同的数据元素，就可以将这些位取出来作为数据元素的存储地址用。如</a:t>
            </a:r>
            <a:r>
              <a:rPr lang="zh-CN" altLang="en-US" sz="2800" b="0" dirty="0">
                <a:ea typeface="华文楷体" panose="02010600040101010101" pitchFamily="2" charset="-122"/>
                <a:cs typeface="Times New Roman" panose="02020603050405020304" pitchFamily="18" charset="0"/>
              </a:rPr>
              <a:t>右侧</a:t>
            </a:r>
            <a:r>
              <a:rPr lang="zh-CN" altLang="zh-CN" sz="2800" b="0" dirty="0">
                <a:ea typeface="华文楷体" panose="02010600040101010101" pitchFamily="2" charset="-122"/>
                <a:cs typeface="Times New Roman" panose="02020603050405020304" pitchFamily="18" charset="0"/>
              </a:rPr>
              <a:t>这组元素关键字</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这组元素前面</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位不能区分出不同元素，单用第</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位就能区分出不同元素，再加上数据元素的个数不超过</a:t>
            </a:r>
            <a:r>
              <a:rPr lang="en-US" altLang="zh-CN" sz="2800" b="0" dirty="0">
                <a:ea typeface="华文楷体" panose="02010600040101010101" pitchFamily="2" charset="-122"/>
                <a:cs typeface="Times New Roman" panose="02020603050405020304" pitchFamily="18" charset="0"/>
              </a:rPr>
              <a:t>10</a:t>
            </a:r>
            <a:r>
              <a:rPr lang="zh-CN" altLang="zh-CN" sz="2800" b="0" dirty="0">
                <a:ea typeface="华文楷体" panose="02010600040101010101" pitchFamily="2" charset="-122"/>
                <a:cs typeface="Times New Roman" panose="02020603050405020304" pitchFamily="18" charset="0"/>
              </a:rPr>
              <a:t>，故取第</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位作为哈希函数值就可以了，它们被映射到</a:t>
            </a:r>
            <a:r>
              <a:rPr lang="en-US" altLang="zh-CN" sz="2800" b="0" dirty="0">
                <a:ea typeface="华文楷体" panose="02010600040101010101" pitchFamily="2" charset="-122"/>
                <a:cs typeface="Times New Roman" panose="02020603050405020304" pitchFamily="18" charset="0"/>
              </a:rPr>
              <a:t>{4</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5</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7}</a:t>
            </a:r>
            <a:r>
              <a:rPr lang="zh-CN" altLang="zh-CN" sz="2800" b="0" dirty="0">
                <a:ea typeface="华文楷体" panose="02010600040101010101" pitchFamily="2" charset="-122"/>
                <a:cs typeface="Times New Roman" panose="02020603050405020304" pitchFamily="18" charset="0"/>
              </a:rPr>
              <a:t>下标分量上。</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哈希函数</a:t>
            </a:r>
          </a:p>
        </p:txBody>
      </p:sp>
      <p:sp>
        <p:nvSpPr>
          <p:cNvPr id="2" name="文本框 1"/>
          <p:cNvSpPr txBox="1"/>
          <p:nvPr/>
        </p:nvSpPr>
        <p:spPr>
          <a:xfrm>
            <a:off x="8984974" y="1967949"/>
            <a:ext cx="2425147" cy="2677656"/>
          </a:xfrm>
          <a:prstGeom prst="rect">
            <a:avLst/>
          </a:prstGeom>
          <a:noFill/>
        </p:spPr>
        <p:txBody>
          <a:bodyPr wrap="square" rtlCol="0">
            <a:spAutoFit/>
          </a:bodyPr>
          <a:lstStyle/>
          <a:p>
            <a:r>
              <a:rPr lang="en-US" altLang="zh-CN" sz="2800" dirty="0"/>
              <a:t>3 4 2 0 4 2 2 6</a:t>
            </a:r>
            <a:endParaRPr lang="zh-CN" altLang="zh-CN" sz="2800" dirty="0"/>
          </a:p>
          <a:p>
            <a:r>
              <a:rPr lang="en-US" altLang="zh-CN" sz="2800" dirty="0"/>
              <a:t>3 4 2 0 5 8 7 9</a:t>
            </a:r>
            <a:endParaRPr lang="zh-CN" altLang="zh-CN" sz="2800" dirty="0"/>
          </a:p>
          <a:p>
            <a:r>
              <a:rPr lang="en-US" altLang="zh-CN" sz="2800" dirty="0"/>
              <a:t>3 4 2 0 3 2 9 6</a:t>
            </a:r>
            <a:endParaRPr lang="zh-CN" altLang="zh-CN" sz="2800" dirty="0"/>
          </a:p>
          <a:p>
            <a:r>
              <a:rPr lang="en-US" altLang="zh-CN" sz="2800" dirty="0"/>
              <a:t>5 4 7 4 2 2 0 6</a:t>
            </a:r>
            <a:endParaRPr lang="zh-CN" altLang="zh-CN" sz="2800" dirty="0"/>
          </a:p>
          <a:p>
            <a:r>
              <a:rPr lang="en-US" altLang="zh-CN" sz="2800" dirty="0"/>
              <a:t>5 4 7 4 0 1 7 7</a:t>
            </a:r>
            <a:endParaRPr lang="zh-CN" altLang="zh-CN" sz="2800" dirty="0"/>
          </a:p>
          <a:p>
            <a:r>
              <a:rPr lang="en-US" altLang="zh-CN" sz="2800" dirty="0"/>
              <a:t>5 4 7 4 7 5 0 0</a:t>
            </a:r>
            <a:endParaRPr lang="zh-CN" altLang="zh-CN" sz="2800" dirty="0"/>
          </a:p>
        </p:txBody>
      </p:sp>
    </p:spTree>
    <p:extLst>
      <p:ext uri="{BB962C8B-B14F-4D97-AF65-F5344CB8AC3E}">
        <p14:creationId xmlns:p14="http://schemas.microsoft.com/office/powerpoint/2010/main" val="147378356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4" y="1346990"/>
            <a:ext cx="11571696" cy="5232714"/>
          </a:xfrm>
        </p:spPr>
        <p:txBody>
          <a:bodyPr>
            <a:noAutofit/>
          </a:bodyPr>
          <a:lstStyle/>
          <a:p>
            <a:pPr marL="514350" indent="-514350">
              <a:buFont typeface="+mj-lt"/>
              <a:buAutoNum type="arabicPeriod" startAt="4"/>
            </a:pPr>
            <a:r>
              <a:rPr lang="zh-CN" altLang="zh-CN" sz="2800" b="0" dirty="0">
                <a:ea typeface="华文楷体" panose="02010600040101010101" pitchFamily="2" charset="-122"/>
                <a:cs typeface="Times New Roman" panose="02020603050405020304" pitchFamily="18" charset="0"/>
              </a:rPr>
              <a:t>平方取中法</a:t>
            </a:r>
            <a:r>
              <a:rPr lang="en-US" altLang="zh-CN" sz="2800" b="0" dirty="0">
                <a:ea typeface="华文楷体" panose="02010600040101010101" pitchFamily="2" charset="-122"/>
                <a:cs typeface="Times New Roman" panose="02020603050405020304" pitchFamily="18" charset="0"/>
              </a:rPr>
              <a:t>:</a:t>
            </a:r>
          </a:p>
          <a:p>
            <a:pPr marL="0" indent="0">
              <a:buNone/>
            </a:pPr>
            <a:r>
              <a:rPr lang="zh-CN" altLang="zh-CN" sz="2800" b="0" dirty="0">
                <a:ea typeface="华文楷体" panose="02010600040101010101" pitchFamily="2" charset="-122"/>
                <a:cs typeface="Times New Roman" panose="02020603050405020304" pitchFamily="18" charset="0"/>
              </a:rPr>
              <a:t>如果关键字分布不均匀，也可以将关键字首先平方，有时平方后的结果中的几位就会变得均匀，这时再用直接定址或者数据分析法获得合适的哈希地址。如关键字</a:t>
            </a:r>
            <a:r>
              <a:rPr lang="en-US" altLang="zh-CN" sz="2800" b="0" dirty="0">
                <a:ea typeface="华文楷体" panose="02010600040101010101" pitchFamily="2" charset="-122"/>
                <a:cs typeface="Times New Roman" panose="02020603050405020304" pitchFamily="18" charset="0"/>
              </a:rPr>
              <a:t>136</a:t>
            </a:r>
            <a:r>
              <a:rPr lang="zh-CN" altLang="zh-CN" sz="2800" b="0" dirty="0">
                <a:ea typeface="华文楷体" panose="02010600040101010101" pitchFamily="2" charset="-122"/>
                <a:cs typeface="Times New Roman" panose="02020603050405020304" pitchFamily="18" charset="0"/>
              </a:rPr>
              <a:t>，平方后为</a:t>
            </a:r>
            <a:r>
              <a:rPr lang="en-US" altLang="zh-CN" sz="2800" b="0" dirty="0">
                <a:ea typeface="华文楷体" panose="02010600040101010101" pitchFamily="2" charset="-122"/>
                <a:cs typeface="Times New Roman" panose="02020603050405020304" pitchFamily="18" charset="0"/>
              </a:rPr>
              <a:t>18496</a:t>
            </a:r>
            <a:r>
              <a:rPr lang="zh-CN" altLang="zh-CN" sz="2800" b="0" dirty="0">
                <a:ea typeface="华文楷体" panose="02010600040101010101" pitchFamily="2" charset="-122"/>
                <a:cs typeface="Times New Roman" panose="02020603050405020304" pitchFamily="18" charset="0"/>
              </a:rPr>
              <a:t>，取其中的第</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位得</a:t>
            </a:r>
            <a:r>
              <a:rPr lang="en-US" altLang="zh-CN" sz="2800" b="0" dirty="0">
                <a:ea typeface="华文楷体" panose="02010600040101010101" pitchFamily="2" charset="-122"/>
                <a:cs typeface="Times New Roman" panose="02020603050405020304" pitchFamily="18" charset="0"/>
              </a:rPr>
              <a:t>49</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49</a:t>
            </a:r>
            <a:r>
              <a:rPr lang="zh-CN" altLang="zh-CN" sz="2800" b="0" dirty="0">
                <a:ea typeface="华文楷体" panose="02010600040101010101" pitchFamily="2" charset="-122"/>
                <a:cs typeface="Times New Roman" panose="02020603050405020304" pitchFamily="18" charset="0"/>
              </a:rPr>
              <a:t>便为关键字</a:t>
            </a:r>
            <a:r>
              <a:rPr lang="en-US" altLang="zh-CN" sz="2800" b="0" dirty="0">
                <a:ea typeface="华文楷体" panose="02010600040101010101" pitchFamily="2" charset="-122"/>
                <a:cs typeface="Times New Roman" panose="02020603050405020304" pitchFamily="18" charset="0"/>
              </a:rPr>
              <a:t>136</a:t>
            </a:r>
            <a:r>
              <a:rPr lang="zh-CN" altLang="zh-CN" sz="2800" b="0" dirty="0">
                <a:ea typeface="华文楷体" panose="02010600040101010101" pitchFamily="2" charset="-122"/>
                <a:cs typeface="Times New Roman" panose="02020603050405020304" pitchFamily="18" charset="0"/>
              </a:rPr>
              <a:t>的数据元素的哈希地址。</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514350" indent="-514350">
              <a:buFont typeface="+mj-lt"/>
              <a:buAutoNum type="arabicPeriod" startAt="5"/>
            </a:pPr>
            <a:r>
              <a:rPr lang="zh-CN" altLang="en-US" sz="2800" b="0" dirty="0">
                <a:ea typeface="华文楷体" panose="02010600040101010101" pitchFamily="2" charset="-122"/>
                <a:cs typeface="Times New Roman" panose="02020603050405020304" pitchFamily="18" charset="0"/>
              </a:rPr>
              <a:t>折叠</a:t>
            </a:r>
            <a:r>
              <a:rPr lang="zh-CN" altLang="zh-CN" sz="2800" b="0" dirty="0">
                <a:ea typeface="华文楷体" panose="02010600040101010101" pitchFamily="2" charset="-122"/>
                <a:cs typeface="Times New Roman" panose="02020603050405020304" pitchFamily="18" charset="0"/>
              </a:rPr>
              <a:t>法</a:t>
            </a:r>
            <a:r>
              <a:rPr lang="en-US" altLang="zh-CN" sz="2800" b="0" dirty="0">
                <a:ea typeface="华文楷体" panose="02010600040101010101" pitchFamily="2" charset="-122"/>
                <a:cs typeface="Times New Roman" panose="02020603050405020304" pitchFamily="18" charset="0"/>
              </a:rPr>
              <a:t>:</a:t>
            </a:r>
          </a:p>
          <a:p>
            <a:pPr marL="0" indent="0">
              <a:buNone/>
            </a:pPr>
            <a:r>
              <a:rPr lang="zh-CN" altLang="zh-CN" sz="2800" b="0" dirty="0">
                <a:ea typeface="华文楷体" panose="02010600040101010101" pitchFamily="2" charset="-122"/>
                <a:cs typeface="Times New Roman" panose="02020603050405020304" pitchFamily="18" charset="0"/>
              </a:rPr>
              <a:t>当关键字位数相比于数据元素的个数大得多，也可以将其按照哈希表大小分割成若干段，并将这些段相加，得到的和作为哈希地址。</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哈希函数</a:t>
            </a:r>
          </a:p>
        </p:txBody>
      </p:sp>
      <p:sp>
        <p:nvSpPr>
          <p:cNvPr id="2" name="椭圆 1"/>
          <p:cNvSpPr/>
          <p:nvPr/>
        </p:nvSpPr>
        <p:spPr>
          <a:xfrm>
            <a:off x="11487150" y="6472238"/>
            <a:ext cx="157163"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1443644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哈希查找概念</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哈希函数</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冲突解决</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哈希查找：</a:t>
            </a:r>
          </a:p>
        </p:txBody>
      </p:sp>
    </p:spTree>
    <p:extLst>
      <p:ext uri="{BB962C8B-B14F-4D97-AF65-F5344CB8AC3E}">
        <p14:creationId xmlns:p14="http://schemas.microsoft.com/office/powerpoint/2010/main" val="30891866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639884"/>
            <a:ext cx="11162884" cy="4760916"/>
          </a:xfrm>
        </p:spPr>
        <p:txBody>
          <a:bodyPr>
            <a:noAutofit/>
          </a:bodyPr>
          <a:lstStyle/>
          <a:p>
            <a:pPr marL="0" indent="0">
              <a:buNone/>
            </a:pPr>
            <a:r>
              <a:rPr lang="zh-CN" altLang="zh-CN" sz="2800" b="0" dirty="0">
                <a:latin typeface="华文楷体" panose="02010600040101010101" pitchFamily="2" charset="-122"/>
                <a:ea typeface="华文楷体" panose="02010600040101010101" pitchFamily="2" charset="-122"/>
              </a:rPr>
              <a:t>在考虑到空间负载因子的情况下，很难找到一个函数能将所有数据都映射不同的地址上去，势必会存在两个关键字值不同的数据却得到了相同的哈希地址，这就叫</a:t>
            </a:r>
            <a:r>
              <a:rPr lang="zh-CN" altLang="zh-CN" sz="2800" dirty="0">
                <a:latin typeface="华文楷体" panose="02010600040101010101" pitchFamily="2" charset="-122"/>
                <a:ea typeface="华文楷体" panose="02010600040101010101" pitchFamily="2" charset="-122"/>
              </a:rPr>
              <a:t>冲突</a:t>
            </a:r>
            <a:r>
              <a:rPr lang="zh-CN" altLang="zh-CN" sz="2800" b="0" dirty="0">
                <a:latin typeface="华文楷体" panose="02010600040101010101" pitchFamily="2" charset="-122"/>
                <a:ea typeface="华文楷体" panose="02010600040101010101" pitchFamily="2" charset="-122"/>
              </a:rPr>
              <a:t>。一旦发生了冲突，就要采取一定的措施解决冲突了。</a:t>
            </a:r>
            <a:endParaRPr lang="en-US" altLang="zh-CN" sz="2800" b="0" dirty="0">
              <a:latin typeface="华文楷体" panose="02010600040101010101" pitchFamily="2" charset="-122"/>
              <a:ea typeface="华文楷体" panose="02010600040101010101" pitchFamily="2" charset="-122"/>
            </a:endParaRPr>
          </a:p>
          <a:p>
            <a:pPr marL="0" indent="0">
              <a:buNone/>
            </a:pPr>
            <a:r>
              <a:rPr lang="zh-CN" altLang="zh-CN" sz="2800" b="0" dirty="0">
                <a:latin typeface="华文楷体" panose="02010600040101010101" pitchFamily="2" charset="-122"/>
                <a:ea typeface="华文楷体" panose="02010600040101010101" pitchFamily="2" charset="-122"/>
              </a:rPr>
              <a:t>常见的解决冲突的办法有线性探测法、二次探测法、链地址法等。其中前两种方法，冲突时重新计算哈希地址，</a:t>
            </a:r>
            <a:r>
              <a:rPr lang="zh-CN" altLang="zh-CN" sz="2800" b="0" dirty="0">
                <a:highlight>
                  <a:srgbClr val="FFFF00"/>
                </a:highlight>
                <a:latin typeface="华文楷体" panose="02010600040101010101" pitchFamily="2" charset="-122"/>
                <a:ea typeface="华文楷体" panose="02010600040101010101" pitchFamily="2" charset="-122"/>
              </a:rPr>
              <a:t>再计算出的地址仍然在原来的哈希表中，因此称为</a:t>
            </a:r>
            <a:r>
              <a:rPr lang="zh-CN" altLang="zh-CN" sz="2800" dirty="0">
                <a:highlight>
                  <a:srgbClr val="FFFF00"/>
                </a:highlight>
                <a:latin typeface="华文楷体" panose="02010600040101010101" pitchFamily="2" charset="-122"/>
                <a:ea typeface="华文楷体" panose="02010600040101010101" pitchFamily="2" charset="-122"/>
              </a:rPr>
              <a:t>闭哈希表</a:t>
            </a:r>
            <a:r>
              <a:rPr lang="zh-CN" altLang="zh-CN" sz="2800" b="0" dirty="0">
                <a:highlight>
                  <a:srgbClr val="FFFF00"/>
                </a:highlight>
                <a:latin typeface="华文楷体" panose="02010600040101010101" pitchFamily="2" charset="-122"/>
                <a:ea typeface="华文楷体" panose="02010600040101010101" pitchFamily="2" charset="-122"/>
              </a:rPr>
              <a:t>。</a:t>
            </a:r>
            <a:r>
              <a:rPr lang="zh-CN" altLang="zh-CN" sz="2800" b="0" dirty="0">
                <a:latin typeface="华文楷体" panose="02010600040101010101" pitchFamily="2" charset="-122"/>
                <a:ea typeface="华文楷体" panose="02010600040101010101" pitchFamily="2" charset="-122"/>
              </a:rPr>
              <a:t>相反，如果冲突时在原来的哈希表外寻找一个存储地址，则称为</a:t>
            </a:r>
            <a:r>
              <a:rPr lang="zh-CN" altLang="zh-CN" sz="2800" dirty="0">
                <a:latin typeface="华文楷体" panose="02010600040101010101" pitchFamily="2" charset="-122"/>
                <a:ea typeface="华文楷体" panose="02010600040101010101" pitchFamily="2" charset="-122"/>
              </a:rPr>
              <a:t>开哈希表</a:t>
            </a:r>
            <a:r>
              <a:rPr lang="zh-CN" altLang="zh-CN" sz="2800" b="0" dirty="0">
                <a:latin typeface="华文楷体" panose="02010600040101010101" pitchFamily="2" charset="-122"/>
                <a:ea typeface="华文楷体" panose="02010600040101010101" pitchFamily="2" charset="-122"/>
              </a:rPr>
              <a:t>，链地址法就是这种。</a:t>
            </a:r>
            <a:endParaRPr lang="en-US" altLang="zh-CN" sz="28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闭哈希表和开哈希表</a:t>
            </a:r>
          </a:p>
        </p:txBody>
      </p:sp>
    </p:spTree>
    <p:extLst>
      <p:ext uri="{BB962C8B-B14F-4D97-AF65-F5344CB8AC3E}">
        <p14:creationId xmlns:p14="http://schemas.microsoft.com/office/powerpoint/2010/main" val="183496804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493437"/>
            <a:ext cx="11162884" cy="2216499"/>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当冲突发生时用</a:t>
            </a:r>
            <a:r>
              <a:rPr lang="en-US" altLang="zh-CN" sz="2800" b="0" dirty="0">
                <a:ea typeface="华文楷体" panose="02010600040101010101" pitchFamily="2" charset="-122"/>
                <a:cs typeface="Times New Roman" panose="02020603050405020304" pitchFamily="18" charset="0"/>
              </a:rPr>
              <a:t>(H(key)+</a:t>
            </a:r>
            <a:r>
              <a:rPr lang="en-US" altLang="zh-CN" sz="2800" b="0" dirty="0" err="1">
                <a:ea typeface="华文楷体" panose="02010600040101010101" pitchFamily="2" charset="-122"/>
                <a:cs typeface="Times New Roman" panose="02020603050405020304" pitchFamily="18" charset="0"/>
              </a:rPr>
              <a:t>i</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的方法重新定址。</a:t>
            </a:r>
            <a:r>
              <a:rPr lang="zh-CN" altLang="zh-CN" sz="2800" b="0" dirty="0">
                <a:highlight>
                  <a:srgbClr val="FFFF00"/>
                </a:highlight>
                <a:ea typeface="华文楷体" panose="02010600040101010101" pitchFamily="2" charset="-122"/>
                <a:cs typeface="Times New Roman" panose="02020603050405020304" pitchFamily="18" charset="0"/>
              </a:rPr>
              <a:t>其中</a:t>
            </a:r>
            <a:r>
              <a:rPr lang="en-US" altLang="zh-CN" sz="2800" b="0" dirty="0" err="1">
                <a:highlight>
                  <a:srgbClr val="FFFF00"/>
                </a:highlight>
                <a:ea typeface="华文楷体" panose="02010600040101010101" pitchFamily="2" charset="-122"/>
                <a:cs typeface="Times New Roman" panose="02020603050405020304" pitchFamily="18" charset="0"/>
              </a:rPr>
              <a:t>i</a:t>
            </a:r>
            <a:r>
              <a:rPr lang="zh-CN" altLang="zh-CN" sz="2800" b="0" dirty="0">
                <a:highlight>
                  <a:srgbClr val="FFFF00"/>
                </a:highlight>
                <a:ea typeface="华文楷体" panose="02010600040101010101" pitchFamily="2" charset="-122"/>
                <a:cs typeface="Times New Roman" panose="02020603050405020304" pitchFamily="18" charset="0"/>
              </a:rPr>
              <a:t>为冲突的次数，</a:t>
            </a:r>
            <a:r>
              <a:rPr lang="en-US" altLang="zh-CN" sz="2800" b="0" dirty="0">
                <a:highlight>
                  <a:srgbClr val="FFFF00"/>
                </a:highlight>
                <a:ea typeface="华文楷体" panose="02010600040101010101" pitchFamily="2" charset="-122"/>
                <a:cs typeface="Times New Roman" panose="02020603050405020304" pitchFamily="18" charset="0"/>
              </a:rPr>
              <a:t>m</a:t>
            </a:r>
            <a:r>
              <a:rPr lang="zh-CN" altLang="zh-CN" sz="2800" b="0" dirty="0">
                <a:highlight>
                  <a:srgbClr val="FFFF00"/>
                </a:highlight>
                <a:ea typeface="华文楷体" panose="02010600040101010101" pitchFamily="2" charset="-122"/>
                <a:cs typeface="Times New Roman" panose="02020603050405020304" pitchFamily="18" charset="0"/>
              </a:rPr>
              <a:t>为哈希表的大小。</a:t>
            </a:r>
            <a:endParaRPr lang="en-US" altLang="zh-CN" sz="2800" b="0" dirty="0">
              <a:highlight>
                <a:srgbClr val="FFFF00"/>
              </a:highlight>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如元素关键字序列</a:t>
            </a:r>
            <a:r>
              <a:rPr lang="en-US" altLang="zh-CN" sz="2800" b="0" dirty="0">
                <a:ea typeface="华文楷体" panose="02010600040101010101" pitchFamily="2" charset="-122"/>
                <a:cs typeface="Times New Roman" panose="02020603050405020304" pitchFamily="18" charset="0"/>
              </a:rPr>
              <a:t>{100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200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330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 520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 550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600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815}</a:t>
            </a:r>
            <a:r>
              <a:rPr lang="zh-CN" altLang="zh-CN" sz="2800" b="0" dirty="0">
                <a:ea typeface="华文楷体" panose="02010600040101010101" pitchFamily="2" charset="-122"/>
                <a:cs typeface="Times New Roman" panose="02020603050405020304" pitchFamily="18" charset="0"/>
              </a:rPr>
              <a:t>，设</a:t>
            </a:r>
            <a:r>
              <a:rPr lang="en-US" altLang="zh-CN" sz="2800" b="0" dirty="0">
                <a:ea typeface="华文楷体" panose="02010600040101010101" pitchFamily="2" charset="-122"/>
                <a:cs typeface="Times New Roman" panose="02020603050405020304" pitchFamily="18" charset="0"/>
              </a:rPr>
              <a:t>m=10</a:t>
            </a:r>
            <a:r>
              <a:rPr lang="zh-CN" altLang="zh-CN" sz="2800" b="0" dirty="0">
                <a:ea typeface="华文楷体" panose="02010600040101010101" pitchFamily="2" charset="-122"/>
                <a:cs typeface="Times New Roman" panose="02020603050405020304" pitchFamily="18" charset="0"/>
              </a:rPr>
              <a:t>，采用哈希函数</a:t>
            </a:r>
            <a:r>
              <a:rPr lang="en-US" altLang="zh-CN" sz="2800" b="0" dirty="0">
                <a:ea typeface="华文楷体" panose="02010600040101010101" pitchFamily="2" charset="-122"/>
                <a:cs typeface="Times New Roman" panose="02020603050405020304" pitchFamily="18" charset="0"/>
              </a:rPr>
              <a:t>H(key) = key/100-1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线性探测法</a:t>
            </a:r>
            <a:endParaRPr lang="zh-CN" altLang="en-US"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434764" y="3709936"/>
            <a:ext cx="7411062" cy="1516027"/>
          </a:xfrm>
          <a:prstGeom prst="rect">
            <a:avLst/>
          </a:prstGeom>
          <a:noFill/>
          <a:ln>
            <a:noFill/>
          </a:ln>
        </p:spPr>
      </p:pic>
      <p:sp>
        <p:nvSpPr>
          <p:cNvPr id="2" name="文本框 1"/>
          <p:cNvSpPr txBox="1"/>
          <p:nvPr/>
        </p:nvSpPr>
        <p:spPr>
          <a:xfrm>
            <a:off x="341460" y="5664825"/>
            <a:ext cx="11481002" cy="523220"/>
          </a:xfrm>
          <a:prstGeom prst="rect">
            <a:avLst/>
          </a:prstGeom>
          <a:noFill/>
        </p:spPr>
        <p:txBody>
          <a:bodyPr wrap="square" rtlCol="0">
            <a:spAutoFit/>
          </a:bodyPr>
          <a:lstStyle/>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错误的做法是</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将冲突的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搁置，先将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600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映射到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下标位置。</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08667273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493437"/>
                <a:ext cx="11162884" cy="4191746"/>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当冲突发生时，按照</a:t>
                </a:r>
                <a:r>
                  <a:rPr lang="en-US" altLang="zh-CN" sz="2800" b="0" dirty="0">
                    <a:ea typeface="华文楷体" panose="02010600040101010101" pitchFamily="2" charset="-122"/>
                    <a:cs typeface="Times New Roman" panose="02020603050405020304" pitchFamily="18" charset="0"/>
                  </a:rPr>
                  <a:t>(H(key)</a:t>
                </a:r>
                <a14:m>
                  <m:oMath xmlns:m="http://schemas.openxmlformats.org/officeDocument/2006/math">
                    <m:sPre>
                      <m:sPrePr>
                        <m:ctrlPr>
                          <a:rPr lang="zh-CN" altLang="zh-CN" sz="2800" b="0" i="1">
                            <a:latin typeface="Cambria Math" panose="02040503050406030204" pitchFamily="18" charset="0"/>
                          </a:rPr>
                        </m:ctrlPr>
                      </m:sPrePr>
                      <m:sub>
                        <m:r>
                          <a:rPr lang="zh-CN" altLang="en-US" sz="2800" b="0">
                            <a:latin typeface="Cambria Math" panose="02040503050406030204" pitchFamily="18" charset="0"/>
                          </a:rPr>
                          <m:t>−</m:t>
                        </m:r>
                      </m:sub>
                      <m:sup>
                        <m:r>
                          <a:rPr lang="en-US" altLang="zh-CN" sz="2800" b="0">
                            <a:latin typeface="Cambria Math" panose="02040503050406030204" pitchFamily="18" charset="0"/>
                          </a:rPr>
                          <m:t>+</m:t>
                        </m:r>
                      </m:sup>
                      <m:e>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𝑖</m:t>
                            </m:r>
                          </m:e>
                          <m:sup>
                            <m:r>
                              <a:rPr lang="en-US" altLang="zh-CN" sz="2800" b="0">
                                <a:latin typeface="Cambria Math" panose="02040503050406030204" pitchFamily="18" charset="0"/>
                              </a:rPr>
                              <m:t>2</m:t>
                            </m:r>
                          </m:sup>
                        </m:sSup>
                      </m:e>
                    </m:sPre>
                  </m:oMath>
                </a14:m>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a:t>
                </a:r>
                <a:r>
                  <a:rPr lang="en-US" altLang="zh-CN" sz="2800" b="0" dirty="0" err="1">
                    <a:ea typeface="华文楷体" panose="02010600040101010101" pitchFamily="2" charset="-122"/>
                    <a:cs typeface="Times New Roman" panose="02020603050405020304" pitchFamily="18" charset="0"/>
                  </a:rPr>
                  <a:t>i</a:t>
                </a:r>
                <a:r>
                  <a:rPr lang="en-US" altLang="zh-CN" sz="2800" b="0" dirty="0">
                    <a:ea typeface="华文楷体" panose="02010600040101010101" pitchFamily="2" charset="-122"/>
                    <a:cs typeface="Times New Roman" panose="02020603050405020304" pitchFamily="18" charset="0"/>
                  </a:rPr>
                  <a:t>=1,2,3,…</a:t>
                </a:r>
                <a:r>
                  <a:rPr lang="zh-CN" altLang="zh-CN" sz="2800" b="0" dirty="0">
                    <a:ea typeface="华文楷体" panose="02010600040101010101" pitchFamily="2" charset="-122"/>
                    <a:cs typeface="Times New Roman" panose="02020603050405020304" pitchFamily="18" charset="0"/>
                  </a:rPr>
                  <a:t>）解决冲突，第</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次冲突，取</a:t>
                </a:r>
                <a:r>
                  <a:rPr lang="en-US" altLang="zh-CN" sz="2800" b="0" dirty="0">
                    <a:ea typeface="华文楷体" panose="02010600040101010101" pitchFamily="2" charset="-122"/>
                    <a:cs typeface="Times New Roman" panose="02020603050405020304" pitchFamily="18" charset="0"/>
                  </a:rPr>
                  <a:t>(H(key)</a:t>
                </a:r>
                <a14:m>
                  <m:oMath xmlns:m="http://schemas.openxmlformats.org/officeDocument/2006/math">
                    <m:r>
                      <a:rPr lang="en-US" altLang="zh-CN" sz="2800" b="0">
                        <a:latin typeface="Cambria Math" panose="02040503050406030204" pitchFamily="18" charset="0"/>
                      </a:rPr>
                      <m:t>+</m:t>
                    </m:r>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1</m:t>
                        </m:r>
                      </m:e>
                      <m:sup>
                        <m:r>
                          <a:rPr lang="en-US" altLang="zh-CN" sz="2800" b="0">
                            <a:latin typeface="Cambria Math" panose="02040503050406030204" pitchFamily="18" charset="0"/>
                          </a:rPr>
                          <m:t>2</m:t>
                        </m:r>
                      </m:sup>
                    </m:sSup>
                  </m:oMath>
                </a14:m>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；第</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次冲突，取 </a:t>
                </a:r>
                <a:r>
                  <a:rPr lang="en-US" altLang="zh-CN" sz="2800" b="0" dirty="0">
                    <a:ea typeface="华文楷体" panose="02010600040101010101" pitchFamily="2" charset="-122"/>
                    <a:cs typeface="Times New Roman" panose="02020603050405020304" pitchFamily="18" charset="0"/>
                  </a:rPr>
                  <a:t>(H(key)-</a:t>
                </a:r>
                <a14:m>
                  <m:oMath xmlns:m="http://schemas.openxmlformats.org/officeDocument/2006/math">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1</m:t>
                        </m:r>
                      </m:e>
                      <m:sup>
                        <m:r>
                          <a:rPr lang="en-US" altLang="zh-CN" sz="2800" b="0">
                            <a:latin typeface="Cambria Math" panose="02040503050406030204" pitchFamily="18" charset="0"/>
                          </a:rPr>
                          <m:t>2</m:t>
                        </m:r>
                      </m:sup>
                    </m:sSup>
                  </m:oMath>
                </a14:m>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；第</a:t>
                </a:r>
                <a:r>
                  <a:rPr lang="en-US" altLang="zh-CN" sz="2800" b="0" dirty="0">
                    <a:ea typeface="华文楷体" panose="02010600040101010101" pitchFamily="2" charset="-122"/>
                    <a:cs typeface="Times New Roman" panose="02020603050405020304" pitchFamily="18" charset="0"/>
                  </a:rPr>
                  <a:t>3</a:t>
                </a:r>
                <a:r>
                  <a:rPr lang="zh-CN" altLang="zh-CN" sz="2800" b="0" dirty="0">
                    <a:ea typeface="华文楷体" panose="02010600040101010101" pitchFamily="2" charset="-122"/>
                    <a:cs typeface="Times New Roman" panose="02020603050405020304" pitchFamily="18" charset="0"/>
                  </a:rPr>
                  <a:t>次冲突，取</a:t>
                </a:r>
                <a:r>
                  <a:rPr lang="en-US" altLang="zh-CN" sz="2800" b="0" dirty="0">
                    <a:ea typeface="华文楷体" panose="02010600040101010101" pitchFamily="2" charset="-122"/>
                    <a:cs typeface="Times New Roman" panose="02020603050405020304" pitchFamily="18" charset="0"/>
                  </a:rPr>
                  <a:t>(H(key)</a:t>
                </a:r>
                <a14:m>
                  <m:oMath xmlns:m="http://schemas.openxmlformats.org/officeDocument/2006/math">
                    <m:r>
                      <a:rPr lang="en-US" altLang="zh-CN" sz="2800" b="0">
                        <a:latin typeface="Cambria Math" panose="02040503050406030204" pitchFamily="18" charset="0"/>
                      </a:rPr>
                      <m:t>+</m:t>
                    </m:r>
                    <m:sSup>
                      <m:sSupPr>
                        <m:ctrlPr>
                          <a:rPr lang="zh-CN" altLang="zh-CN" sz="2800" b="0" i="1">
                            <a:latin typeface="Cambria Math" panose="02040503050406030204" pitchFamily="18" charset="0"/>
                          </a:rPr>
                        </m:ctrlPr>
                      </m:sSupPr>
                      <m:e>
                        <m:r>
                          <a:rPr lang="en-US" altLang="zh-CN" sz="2800" b="0">
                            <a:latin typeface="Cambria Math" panose="02040503050406030204" pitchFamily="18" charset="0"/>
                          </a:rPr>
                          <m:t>2</m:t>
                        </m:r>
                      </m:e>
                      <m:sup>
                        <m:r>
                          <a:rPr lang="en-US" altLang="zh-CN" sz="2800" b="0">
                            <a:latin typeface="Cambria Math" panose="02040503050406030204" pitchFamily="18" charset="0"/>
                          </a:rPr>
                          <m:t>2</m:t>
                        </m:r>
                      </m:sup>
                    </m:sSup>
                  </m:oMath>
                </a14:m>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；以此类推。</a:t>
                </a:r>
                <a:endParaRPr lang="en-US" altLang="zh-CN" sz="2800" b="0" dirty="0">
                  <a:ea typeface="华文楷体" panose="02010600040101010101" pitchFamily="2" charset="-122"/>
                  <a:cs typeface="Times New Roman" panose="02020603050405020304" pitchFamily="18" charset="0"/>
                </a:endParaRPr>
              </a:p>
              <a:p>
                <a:pPr marL="0" indent="0">
                  <a:buNone/>
                </a:pP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dirty="0">
                    <a:ea typeface="华文楷体" panose="02010600040101010101" pitchFamily="2" charset="-122"/>
                    <a:cs typeface="Times New Roman" panose="02020603050405020304" pitchFamily="18" charset="0"/>
                  </a:rPr>
                  <a:t>这种方法较线性方法比，位置移动的幅度大，不容易造成二次冲突。</a:t>
                </a:r>
                <a:endParaRPr lang="en-US" altLang="zh-CN" sz="280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493437"/>
                <a:ext cx="11162884" cy="4191746"/>
              </a:xfrm>
              <a:blipFill>
                <a:blip r:embed="rId3"/>
                <a:stretch>
                  <a:fillRect l="-1136" t="-604" r="-341"/>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二次探测法</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13739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静态查找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1055462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分块查找</a:t>
            </a:r>
          </a:p>
        </p:txBody>
      </p:sp>
      <p:sp>
        <p:nvSpPr>
          <p:cNvPr id="4" name="文本框 3"/>
          <p:cNvSpPr txBox="1"/>
          <p:nvPr/>
        </p:nvSpPr>
        <p:spPr>
          <a:xfrm>
            <a:off x="341460" y="1607028"/>
            <a:ext cx="11704766" cy="4031873"/>
          </a:xfrm>
          <a:prstGeom prst="rect">
            <a:avLst/>
          </a:prstGeom>
          <a:noFill/>
        </p:spPr>
        <p:txBody>
          <a:bodyPr wrap="square" rtlCol="0">
            <a:spAutoFit/>
          </a:bodyPr>
          <a:lstStyle/>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分块查找只要求索引表是有序的，块内元素不需要有序，因此特别适合于元素动态变化的情况。当增加或减少元素时，只需将该元素调整到所在的块即可。</a:t>
            </a:r>
          </a:p>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分块查找可以有两种方式：</a:t>
            </a:r>
            <a:endParaRPr lang="en-US" altLang="zh-CN" sz="3200" dirty="0">
              <a:latin typeface="华文楷体" panose="02010600040101010101" pitchFamily="2" charset="-122"/>
              <a:ea typeface="华文楷体" panose="02010600040101010101" pitchFamily="2" charset="-122"/>
            </a:endParaRPr>
          </a:p>
          <a:p>
            <a:pPr marL="914400" lvl="1" indent="-457200">
              <a:buFont typeface="Arial" panose="020B0604020202020204" pitchFamily="34" charset="0"/>
              <a:buChar char="•"/>
            </a:pPr>
            <a:r>
              <a:rPr lang="zh-CN" altLang="zh-CN" sz="3200" dirty="0">
                <a:latin typeface="华文楷体" panose="02010600040101010101" pitchFamily="2" charset="-122"/>
                <a:ea typeface="华文楷体" panose="02010600040101010101" pitchFamily="2" charset="-122"/>
              </a:rPr>
              <a:t>索引文件顺序查找</a:t>
            </a:r>
            <a:r>
              <a:rPr lang="en-US" altLang="zh-CN"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块内顺序查找，</a:t>
            </a:r>
            <a:endParaRPr lang="en-US" altLang="zh-CN" sz="3200" dirty="0">
              <a:latin typeface="华文楷体" panose="02010600040101010101" pitchFamily="2" charset="-122"/>
              <a:ea typeface="华文楷体" panose="02010600040101010101" pitchFamily="2" charset="-122"/>
            </a:endParaRPr>
          </a:p>
          <a:p>
            <a:pPr marL="914400" lvl="1" indent="-457200">
              <a:buFont typeface="Arial" panose="020B0604020202020204" pitchFamily="34" charset="0"/>
              <a:buChar char="•"/>
            </a:pPr>
            <a:r>
              <a:rPr lang="zh-CN" altLang="zh-CN" sz="3200" dirty="0">
                <a:latin typeface="华文楷体" panose="02010600040101010101" pitchFamily="2" charset="-122"/>
                <a:ea typeface="华文楷体" panose="02010600040101010101" pitchFamily="2" charset="-122"/>
              </a:rPr>
              <a:t>索引文件折半查找</a:t>
            </a:r>
            <a:r>
              <a:rPr lang="en-US" altLang="zh-CN" sz="3200" dirty="0">
                <a:latin typeface="华文楷体" panose="02010600040101010101" pitchFamily="2" charset="-122"/>
                <a:ea typeface="华文楷体" panose="02010600040101010101" pitchFamily="2" charset="-122"/>
              </a:rPr>
              <a:t>+</a:t>
            </a:r>
            <a:r>
              <a:rPr lang="zh-CN" altLang="zh-CN" sz="3200" dirty="0">
                <a:latin typeface="华文楷体" panose="02010600040101010101" pitchFamily="2" charset="-122"/>
                <a:ea typeface="华文楷体" panose="02010600040101010101" pitchFamily="2" charset="-122"/>
              </a:rPr>
              <a:t>块内顺序查找。</a:t>
            </a: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在时间复杂度上，分块查找的速度虽然不如折半查找算法，但比顺序查找算法快得多。</a:t>
            </a:r>
          </a:p>
        </p:txBody>
      </p:sp>
      <p:sp>
        <p:nvSpPr>
          <p:cNvPr id="2" name="椭圆 1"/>
          <p:cNvSpPr/>
          <p:nvPr/>
        </p:nvSpPr>
        <p:spPr>
          <a:xfrm>
            <a:off x="11387138" y="6272213"/>
            <a:ext cx="200025" cy="2857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601426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493438"/>
            <a:ext cx="11162884" cy="991346"/>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不在原来的散列表中找地址，散列表中根本就不存储实际的元素，而是存储一个单链表的首结点地址，元素存储在单链表中。</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zh-CN" dirty="0">
                <a:latin typeface="华文楷体" panose="02010600040101010101" pitchFamily="2" charset="-122"/>
                <a:ea typeface="华文楷体" panose="02010600040101010101" pitchFamily="2" charset="-122"/>
              </a:rPr>
              <a:t>链地址法</a:t>
            </a:r>
            <a:endParaRPr lang="zh-CN" altLang="en-US" dirty="0">
              <a:latin typeface="华文楷体" panose="02010600040101010101" pitchFamily="2" charset="-122"/>
              <a:ea typeface="华文楷体" panose="02010600040101010101" pitchFamily="2" charset="-122"/>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2552416" y="2631232"/>
            <a:ext cx="6251740" cy="3816625"/>
          </a:xfrm>
          <a:prstGeom prst="rect">
            <a:avLst/>
          </a:prstGeom>
          <a:noFill/>
          <a:ln>
            <a:noFill/>
          </a:ln>
        </p:spPr>
      </p:pic>
      <p:sp>
        <p:nvSpPr>
          <p:cNvPr id="2" name="椭圆 1"/>
          <p:cNvSpPr/>
          <p:nvPr/>
        </p:nvSpPr>
        <p:spPr>
          <a:xfrm>
            <a:off x="11615738" y="6447857"/>
            <a:ext cx="185737" cy="1672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9770391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58367" y="2036362"/>
                <a:ext cx="11162884" cy="3535763"/>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查找是在一组具有松散关系的元素集合中进行的。</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在很少进行插入、删除的一组数据中进行的查找称为静态查找。静态查找的数据集合最简单的存储方法是采用顺序存储。数据元素顺序存储时，如果元素无序，可采用顺序查找，时间复杂度达到</a:t>
                </a:r>
                <a:r>
                  <a:rPr lang="en-US" altLang="zh-CN" sz="2800" b="0" dirty="0">
                    <a:ea typeface="华文楷体" panose="02010600040101010101" pitchFamily="2" charset="-122"/>
                    <a:cs typeface="Times New Roman" panose="02020603050405020304" pitchFamily="18" charset="0"/>
                  </a:rPr>
                  <a:t>O(n)</a:t>
                </a:r>
                <a:r>
                  <a:rPr lang="zh-CN" altLang="zh-CN" sz="2800" b="0" dirty="0">
                    <a:ea typeface="华文楷体" panose="02010600040101010101" pitchFamily="2" charset="-122"/>
                    <a:cs typeface="Times New Roman" panose="02020603050405020304" pitchFamily="18" charset="0"/>
                  </a:rPr>
                  <a:t>；如果元素有序，可采用折半查找，时间复杂度达到</a:t>
                </a:r>
                <a:r>
                  <a:rPr lang="en-US" altLang="zh-CN" sz="28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2800" b="0" i="1">
                            <a:latin typeface="Cambria Math" panose="02040503050406030204" pitchFamily="18" charset="0"/>
                            <a:ea typeface="华文楷体" panose="02010600040101010101" pitchFamily="2" charset="-122"/>
                            <a:cs typeface="Times New Roman" panose="02020603050405020304" pitchFamily="18" charset="0"/>
                          </a:rPr>
                        </m:ctrlPr>
                      </m:funcPr>
                      <m:fName>
                        <m:sSub>
                          <m:sSubPr>
                            <m:ctrlPr>
                              <a:rPr lang="zh-CN" altLang="zh-CN" sz="2800" b="0" i="1">
                                <a:latin typeface="Cambria Math" panose="02040503050406030204" pitchFamily="18" charset="0"/>
                                <a:ea typeface="华文楷体" panose="02010600040101010101" pitchFamily="2" charset="-122"/>
                                <a:cs typeface="Times New Roman" panose="02020603050405020304" pitchFamily="18" charset="0"/>
                              </a:rPr>
                            </m:ctrlPr>
                          </m:sSubPr>
                          <m:e>
                            <m:r>
                              <m:rPr>
                                <m:sty m:val="p"/>
                              </m:rPr>
                              <a:rPr lang="en-US" altLang="zh-CN" sz="2800" b="0">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2800" b="0">
                                <a:latin typeface="Cambria Math" panose="02040503050406030204" pitchFamily="18" charset="0"/>
                                <a:ea typeface="华文楷体" panose="02010600040101010101" pitchFamily="2" charset="-122"/>
                                <a:cs typeface="Times New Roman" panose="02020603050405020304" pitchFamily="18" charset="0"/>
                              </a:rPr>
                              <m:t>2</m:t>
                            </m:r>
                          </m:sub>
                        </m:sSub>
                      </m:fName>
                      <m:e>
                        <m:r>
                          <a:rPr lang="en-US" altLang="zh-CN" sz="2800" b="0">
                            <a:latin typeface="Cambria Math" panose="02040503050406030204" pitchFamily="18" charset="0"/>
                            <a:ea typeface="华文楷体" panose="02010600040101010101" pitchFamily="2" charset="-122"/>
                            <a:cs typeface="Times New Roman" panose="02020603050405020304" pitchFamily="18" charset="0"/>
                          </a:rPr>
                          <m:t>𝑛</m:t>
                        </m:r>
                      </m:e>
                    </m:func>
                  </m:oMath>
                </a14:m>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58367" y="2036362"/>
                <a:ext cx="11162884" cy="3535763"/>
              </a:xfrm>
              <a:blipFill>
                <a:blip r:embed="rId3"/>
                <a:stretch>
                  <a:fillRect l="-983" t="-172" r="-546"/>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5542110" y="772807"/>
            <a:ext cx="1115865"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小结</a:t>
            </a:r>
          </a:p>
        </p:txBody>
      </p:sp>
    </p:spTree>
    <p:extLst>
      <p:ext uri="{BB962C8B-B14F-4D97-AF65-F5344CB8AC3E}">
        <p14:creationId xmlns:p14="http://schemas.microsoft.com/office/powerpoint/2010/main" val="128174385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5" name="Rectangle 3"/>
              <p:cNvSpPr>
                <a:spLocks noGrp="1" noChangeArrowheads="1"/>
              </p:cNvSpPr>
              <p:nvPr>
                <p:ph sz="quarter" idx="10"/>
              </p:nvPr>
            </p:nvSpPr>
            <p:spPr>
              <a:xfrm>
                <a:off x="315505" y="1736325"/>
                <a:ext cx="11162884" cy="3350025"/>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在频繁进行插入、删除的一组数据中进行的查找称为动态查找。动态查找合适的存储方式是二叉查找树。二叉查找树在平衡的情况下，查找时间将达</a:t>
                </a:r>
                <a:r>
                  <a:rPr lang="en-US" altLang="zh-CN" sz="2800" b="0" dirty="0">
                    <a:ea typeface="华文楷体" panose="02010600040101010101" pitchFamily="2" charset="-122"/>
                    <a:cs typeface="Times New Roman" panose="02020603050405020304" pitchFamily="18" charset="0"/>
                  </a:rPr>
                  <a:t>O(</a:t>
                </a:r>
                <a14:m>
                  <m:oMath xmlns:m="http://schemas.openxmlformats.org/officeDocument/2006/math">
                    <m:func>
                      <m:funcPr>
                        <m:ctrlPr>
                          <a:rPr lang="zh-CN" altLang="zh-CN" sz="2800" b="0" i="1">
                            <a:latin typeface="Cambria Math" panose="02040503050406030204" pitchFamily="18" charset="0"/>
                            <a:ea typeface="华文楷体" panose="02010600040101010101" pitchFamily="2" charset="-122"/>
                            <a:cs typeface="Times New Roman" panose="02020603050405020304" pitchFamily="18" charset="0"/>
                          </a:rPr>
                        </m:ctrlPr>
                      </m:funcPr>
                      <m:fName>
                        <m:sSub>
                          <m:sSubPr>
                            <m:ctrlPr>
                              <a:rPr lang="zh-CN" altLang="zh-CN" sz="2800" b="0" i="1">
                                <a:latin typeface="Cambria Math" panose="02040503050406030204" pitchFamily="18" charset="0"/>
                                <a:ea typeface="华文楷体" panose="02010600040101010101" pitchFamily="2" charset="-122"/>
                                <a:cs typeface="Times New Roman" panose="02020603050405020304" pitchFamily="18" charset="0"/>
                              </a:rPr>
                            </m:ctrlPr>
                          </m:sSubPr>
                          <m:e>
                            <m:r>
                              <m:rPr>
                                <m:sty m:val="p"/>
                              </m:rPr>
                              <a:rPr lang="en-US" altLang="zh-CN" sz="2800" b="0">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2800" b="0">
                                <a:latin typeface="Cambria Math" panose="02040503050406030204" pitchFamily="18" charset="0"/>
                                <a:ea typeface="华文楷体" panose="02010600040101010101" pitchFamily="2" charset="-122"/>
                                <a:cs typeface="Times New Roman" panose="02020603050405020304" pitchFamily="18" charset="0"/>
                              </a:rPr>
                              <m:t>2</m:t>
                            </m:r>
                          </m:sub>
                        </m:sSub>
                      </m:fName>
                      <m:e>
                        <m:r>
                          <a:rPr lang="en-US" altLang="zh-CN" sz="2800" b="0">
                            <a:latin typeface="Cambria Math" panose="02040503050406030204" pitchFamily="18" charset="0"/>
                            <a:ea typeface="华文楷体" panose="02010600040101010101" pitchFamily="2" charset="-122"/>
                            <a:cs typeface="Times New Roman" panose="02020603050405020304" pitchFamily="18" charset="0"/>
                          </a:rPr>
                          <m:t>𝑛</m:t>
                        </m:r>
                      </m:e>
                    </m:func>
                  </m:oMath>
                </a14:m>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，和有序表的折半查找时间消耗一样。红黑树是比平衡树条件更宽松的二叉查找树，平衡树中的每个结点，其向下的各条分支高度差不超过</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；红黑树中的每个结点，其向下的各条分支高度差最多为一倍。</a:t>
                </a:r>
              </a:p>
            </p:txBody>
          </p:sp>
        </mc:Choice>
        <mc:Fallback xmlns="">
          <p:sp>
            <p:nvSpPr>
              <p:cNvPr id="8195" name="Rectangle 3"/>
              <p:cNvSpPr>
                <a:spLocks noGrp="1" noRot="1" noChangeAspect="1" noMove="1" noResize="1" noEditPoints="1" noAdjustHandles="1" noChangeArrowheads="1" noChangeShapeType="1" noTextEdit="1"/>
              </p:cNvSpPr>
              <p:nvPr>
                <p:ph sz="quarter" idx="10"/>
              </p:nvPr>
            </p:nvSpPr>
            <p:spPr>
              <a:xfrm>
                <a:off x="315505" y="1736325"/>
                <a:ext cx="11162884" cy="3350025"/>
              </a:xfrm>
              <a:blipFill>
                <a:blip r:embed="rId3"/>
                <a:stretch>
                  <a:fillRect l="-983" t="-364" r="-546"/>
                </a:stretch>
              </a:blipFill>
            </p:spPr>
            <p:txBody>
              <a:bodyPr/>
              <a:lstStyle/>
              <a:p>
                <a:r>
                  <a:rPr lang="zh-CN" altLang="en-US">
                    <a:noFill/>
                  </a:rPr>
                  <a:t> </a:t>
                </a:r>
              </a:p>
            </p:txBody>
          </p:sp>
        </mc:Fallback>
      </mc:AlternateContent>
      <p:sp>
        <p:nvSpPr>
          <p:cNvPr id="8194" name="Rectangle 2"/>
          <p:cNvSpPr>
            <a:spLocks noGrp="1" noRot="1" noChangeArrowheads="1"/>
          </p:cNvSpPr>
          <p:nvPr>
            <p:ph type="title"/>
          </p:nvPr>
        </p:nvSpPr>
        <p:spPr>
          <a:xfrm>
            <a:off x="5542110" y="772807"/>
            <a:ext cx="1115865"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小结</a:t>
            </a:r>
          </a:p>
        </p:txBody>
      </p:sp>
    </p:spTree>
    <p:extLst>
      <p:ext uri="{BB962C8B-B14F-4D97-AF65-F5344CB8AC3E}">
        <p14:creationId xmlns:p14="http://schemas.microsoft.com/office/powerpoint/2010/main" val="410293278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29792" y="1507725"/>
            <a:ext cx="11162884" cy="5121675"/>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对于数据量很大，数据只能存储在外存储器上的情况，可以利用多线索树：</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树，为原始数据文件建立索引文件。</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树上所有的关键字都在，都分布在非叶子结点中，每个关键字在所有结点中只出现一次。每个关键字对应的原始数据记录地址附着在关键字后。叶子结点为空结点。</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树仅其中一些关键字分别分布在非叶子结点中，很多关键字在所有结点中不只出现一次。所有关键字及其对应的原始数据记录地址都分布在各个叶子结点中。相比而言</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树比</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树规模小，且支持按照关键字大小从小到大顺序遍历。故</a:t>
            </a:r>
            <a:r>
              <a:rPr lang="en-US" altLang="zh-CN" sz="2800" b="0" dirty="0">
                <a:ea typeface="华文楷体" panose="02010600040101010101" pitchFamily="2" charset="-122"/>
                <a:cs typeface="Times New Roman" panose="02020603050405020304" pitchFamily="18" charset="0"/>
              </a:rPr>
              <a:t>B+</a:t>
            </a:r>
            <a:r>
              <a:rPr lang="zh-CN" altLang="zh-CN" sz="2800" b="0" dirty="0">
                <a:ea typeface="华文楷体" panose="02010600040101010101" pitchFamily="2" charset="-122"/>
                <a:cs typeface="Times New Roman" panose="02020603050405020304" pitchFamily="18" charset="0"/>
              </a:rPr>
              <a:t>树在建立索引文件时更加常用。</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5542110" y="772807"/>
            <a:ext cx="1115865"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小结</a:t>
            </a:r>
          </a:p>
        </p:txBody>
      </p:sp>
    </p:spTree>
    <p:extLst>
      <p:ext uri="{BB962C8B-B14F-4D97-AF65-F5344CB8AC3E}">
        <p14:creationId xmlns:p14="http://schemas.microsoft.com/office/powerpoint/2010/main" val="143732392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72642" y="1689890"/>
            <a:ext cx="11162884" cy="4053685"/>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以上方法都是基于关键字的比较，致力于怎样减少关键字的比较次数。哈希方法试图完全摆脱关键字的比较，希望通过一个函数将关键字直接映射到哈希表中的某个地址上去。</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常见的哈希函数有将关键字进行简单线性变换获得地址的直接寻址法、有分析并抽取数据中某些位的数据分析法、有将数据自身变化如平方后再进行取某些中间位的平方取中法、有将长关键字序列进行折叠相加后再分析处理的折叠法。</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5542110" y="772807"/>
            <a:ext cx="1115865"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小结</a:t>
            </a:r>
          </a:p>
        </p:txBody>
      </p:sp>
    </p:spTree>
    <p:extLst>
      <p:ext uri="{BB962C8B-B14F-4D97-AF65-F5344CB8AC3E}">
        <p14:creationId xmlns:p14="http://schemas.microsoft.com/office/powerpoint/2010/main" val="17363794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415517" y="1804191"/>
            <a:ext cx="11162884" cy="2153448"/>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理想的哈希函数是将不同的关键字映射到不同的地址上，但综合考虑到哈希表的负载因子，这样的函数比较难找，通常找到的哈希函数都会造成一定程度的冲突。常见的冲突解决办法有线性探测法、二次探测法和链地址法。</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5542110" y="772807"/>
            <a:ext cx="1115865"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小结</a:t>
            </a:r>
          </a:p>
        </p:txBody>
      </p:sp>
    </p:spTree>
    <p:extLst>
      <p:ext uri="{BB962C8B-B14F-4D97-AF65-F5344CB8AC3E}">
        <p14:creationId xmlns:p14="http://schemas.microsoft.com/office/powerpoint/2010/main" val="186544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动态查找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752793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rmAutofit/>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数据不稳定、频繁</a:t>
            </a:r>
            <a:r>
              <a:rPr lang="zh-CN" altLang="en-US" sz="3200" b="0" dirty="0">
                <a:latin typeface="华文楷体" panose="02010600040101010101" pitchFamily="2" charset="-122"/>
                <a:ea typeface="华文楷体" panose="02010600040101010101" pitchFamily="2" charset="-122"/>
              </a:rPr>
              <a:t>地</a:t>
            </a:r>
            <a:r>
              <a:rPr lang="zh-CN" altLang="zh-CN" sz="3200" b="0" dirty="0">
                <a:latin typeface="华文楷体" panose="02010600040101010101" pitchFamily="2" charset="-122"/>
                <a:ea typeface="华文楷体" panose="02010600040101010101" pitchFamily="2" charset="-122"/>
              </a:rPr>
              <a:t>插入、删</a:t>
            </a:r>
            <a:r>
              <a:rPr lang="zh-CN" altLang="en-US" sz="3200" b="0" dirty="0">
                <a:latin typeface="华文楷体" panose="02010600040101010101" pitchFamily="2" charset="-122"/>
                <a:ea typeface="华文楷体" panose="02010600040101010101" pitchFamily="2" charset="-122"/>
              </a:rPr>
              <a:t>除。</a:t>
            </a: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b="0" dirty="0">
                <a:latin typeface="华文楷体" panose="02010600040101010101" pitchFamily="2" charset="-122"/>
                <a:ea typeface="华文楷体" panose="02010600040101010101" pitchFamily="2" charset="-122"/>
              </a:rPr>
              <a:t>称</a:t>
            </a:r>
            <a:r>
              <a:rPr lang="zh-CN" altLang="zh-CN" sz="3200" b="0" dirty="0">
                <a:latin typeface="华文楷体" panose="02010600040101010101" pitchFamily="2" charset="-122"/>
                <a:ea typeface="华文楷体" panose="02010600040101010101" pitchFamily="2" charset="-122"/>
              </a:rPr>
              <a:t>这组数据是</a:t>
            </a:r>
            <a:r>
              <a:rPr lang="zh-CN" altLang="zh-CN" sz="3200" dirty="0">
                <a:latin typeface="华文楷体" panose="02010600040101010101" pitchFamily="2" charset="-122"/>
                <a:ea typeface="华文楷体" panose="02010600040101010101" pitchFamily="2" charset="-122"/>
              </a:rPr>
              <a:t>动态的</a:t>
            </a:r>
            <a:r>
              <a:rPr lang="zh-CN" altLang="zh-CN" sz="3200" b="0" dirty="0">
                <a:latin typeface="华文楷体" panose="02010600040101010101" pitchFamily="2" charset="-122"/>
                <a:ea typeface="华文楷体" panose="02010600040101010101" pitchFamily="2" charset="-122"/>
              </a:rPr>
              <a:t>，</a:t>
            </a:r>
            <a:r>
              <a:rPr lang="zh-CN" altLang="en-US" sz="3200" b="0" dirty="0">
                <a:latin typeface="华文楷体" panose="02010600040101010101" pitchFamily="2" charset="-122"/>
                <a:ea typeface="华文楷体" panose="02010600040101010101" pitchFamily="2" charset="-122"/>
              </a:rPr>
              <a:t>数据集合</a:t>
            </a:r>
            <a:r>
              <a:rPr lang="zh-CN" altLang="zh-CN" sz="3200" b="0" dirty="0">
                <a:latin typeface="华文楷体" panose="02010600040101010101" pitchFamily="2" charset="-122"/>
                <a:ea typeface="华文楷体" panose="02010600040101010101" pitchFamily="2" charset="-122"/>
              </a:rPr>
              <a:t>被称为</a:t>
            </a:r>
            <a:r>
              <a:rPr lang="zh-CN" altLang="zh-CN" sz="3200" dirty="0">
                <a:latin typeface="华文楷体" panose="02010600040101010101" pitchFamily="2" charset="-122"/>
                <a:ea typeface="华文楷体" panose="02010600040101010101" pitchFamily="2" charset="-122"/>
              </a:rPr>
              <a:t>动态查找表</a:t>
            </a:r>
            <a:r>
              <a:rPr lang="zh-CN" altLang="zh-CN" sz="3200" b="0" dirty="0">
                <a:latin typeface="华文楷体" panose="02010600040101010101" pitchFamily="2" charset="-122"/>
                <a:ea typeface="华文楷体" panose="02010600040101010101" pitchFamily="2" charset="-122"/>
              </a:rPr>
              <a:t>。相应的查找技术称为</a:t>
            </a:r>
            <a:r>
              <a:rPr lang="zh-CN" altLang="zh-CN" sz="3200" dirty="0">
                <a:latin typeface="华文楷体" panose="02010600040101010101" pitchFamily="2" charset="-122"/>
                <a:ea typeface="华文楷体" panose="02010600040101010101" pitchFamily="2" charset="-122"/>
              </a:rPr>
              <a:t>动态查找技术</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动态数据的存储既要有利于数据的查找操作</a:t>
            </a:r>
            <a:r>
              <a:rPr lang="zh-CN" altLang="en-US" sz="3200" b="0" dirty="0">
                <a:latin typeface="华文楷体" panose="02010600040101010101" pitchFamily="2" charset="-122"/>
                <a:ea typeface="华文楷体" panose="02010600040101010101" pitchFamily="2" charset="-122"/>
              </a:rPr>
              <a:t>，也</a:t>
            </a:r>
            <a:r>
              <a:rPr lang="zh-CN" altLang="zh-CN" sz="3200" b="0" dirty="0">
                <a:latin typeface="华文楷体" panose="02010600040101010101" pitchFamily="2" charset="-122"/>
                <a:ea typeface="华文楷体" panose="02010600040101010101" pitchFamily="2" charset="-122"/>
              </a:rPr>
              <a:t>要有利于数据的插入、删除操作，</a:t>
            </a:r>
            <a:r>
              <a:rPr lang="zh-CN" altLang="en-US" sz="3200" b="0" dirty="0">
                <a:latin typeface="华文楷体" panose="02010600040101010101" pitchFamily="2" charset="-122"/>
                <a:ea typeface="华文楷体" panose="02010600040101010101" pitchFamily="2" charset="-122"/>
              </a:rPr>
              <a:t>故</a:t>
            </a:r>
            <a:r>
              <a:rPr lang="zh-CN" altLang="zh-CN" sz="3200" b="0" dirty="0">
                <a:latin typeface="华文楷体" panose="02010600040101010101" pitchFamily="2" charset="-122"/>
                <a:ea typeface="华文楷体" panose="02010600040101010101" pitchFamily="2" charset="-122"/>
              </a:rPr>
              <a:t>一般采用</a:t>
            </a:r>
            <a:r>
              <a:rPr lang="zh-CN" altLang="zh-CN" sz="3200" dirty="0">
                <a:latin typeface="华文楷体" panose="02010600040101010101" pitchFamily="2" charset="-122"/>
                <a:ea typeface="华文楷体" panose="02010600040101010101" pitchFamily="2" charset="-122"/>
              </a:rPr>
              <a:t>链式存储</a:t>
            </a:r>
            <a:r>
              <a:rPr lang="zh-CN" altLang="en-US" sz="3200" b="0" dirty="0">
                <a:latin typeface="华文楷体" panose="02010600040101010101" pitchFamily="2" charset="-122"/>
                <a:ea typeface="华文楷体" panose="02010600040101010101" pitchFamily="2" charset="-122"/>
              </a:rPr>
              <a:t>。</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动态查找技术</a:t>
            </a:r>
          </a:p>
        </p:txBody>
      </p:sp>
    </p:spTree>
    <p:extLst>
      <p:ext uri="{BB962C8B-B14F-4D97-AF65-F5344CB8AC3E}">
        <p14:creationId xmlns:p14="http://schemas.microsoft.com/office/powerpoint/2010/main" val="3082323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二叉查找树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545055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二叉查找树定义</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二叉查找树插入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二叉查找树：</a:t>
            </a:r>
          </a:p>
        </p:txBody>
      </p:sp>
    </p:spTree>
    <p:extLst>
      <p:ext uri="{BB962C8B-B14F-4D97-AF65-F5344CB8AC3E}">
        <p14:creationId xmlns:p14="http://schemas.microsoft.com/office/powerpoint/2010/main" val="725642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4592964"/>
          </a:xfrm>
        </p:spPr>
        <p:txBody>
          <a:bodyPr>
            <a:noAutofit/>
          </a:bodyPr>
          <a:lstStyle/>
          <a:p>
            <a:pPr>
              <a:buFont typeface="Wingdings" panose="05000000000000000000" pitchFamily="2" charset="2"/>
              <a:buChar char="Ø"/>
            </a:pPr>
            <a:r>
              <a:rPr lang="zh-CN" altLang="en-US" sz="3200" b="0" dirty="0">
                <a:latin typeface="华文楷体" panose="02010600040101010101" pitchFamily="2" charset="-122"/>
                <a:ea typeface="华文楷体" panose="02010600040101010101" pitchFamily="2" charset="-122"/>
              </a:rPr>
              <a:t>定义：</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对二叉树中的每个结点而言，其左子树上的所有结点都比它</a:t>
            </a: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3200" b="0" dirty="0">
                <a:latin typeface="华文楷体" panose="02010600040101010101" pitchFamily="2" charset="-122"/>
                <a:ea typeface="华文楷体" panose="02010600040101010101" pitchFamily="2" charset="-122"/>
              </a:rPr>
              <a:t>   </a:t>
            </a:r>
            <a:r>
              <a:rPr lang="zh-CN" altLang="en-US" sz="3200" b="0" dirty="0">
                <a:latin typeface="华文楷体" panose="02010600040101010101" pitchFamily="2" charset="-122"/>
                <a:ea typeface="华文楷体" panose="02010600040101010101" pitchFamily="2" charset="-122"/>
              </a:rPr>
              <a:t>小，其右子树上的所有结点都比它大。</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a:p>
            <a:pPr marL="0" indent="0">
              <a:buNone/>
            </a:pPr>
            <a:r>
              <a:rPr lang="en-US" altLang="zh-CN" sz="2800" dirty="0">
                <a:latin typeface="华文楷体" panose="02010600040101010101" pitchFamily="2" charset="-122"/>
                <a:ea typeface="华文楷体" panose="02010600040101010101" pitchFamily="2" charset="-122"/>
              </a:rPr>
              <a:t>   </a:t>
            </a:r>
            <a:r>
              <a:rPr lang="zh-CN" altLang="zh-CN" sz="3200" b="0" dirty="0">
                <a:latin typeface="华文楷体" panose="02010600040101010101" pitchFamily="2" charset="-122"/>
                <a:ea typeface="华文楷体" panose="02010600040101010101" pitchFamily="2" charset="-122"/>
              </a:rPr>
              <a:t>为简化</a:t>
            </a:r>
            <a:r>
              <a:rPr lang="zh-CN" altLang="en-US" sz="3200" b="0" dirty="0">
                <a:latin typeface="华文楷体" panose="02010600040101010101" pitchFamily="2" charset="-122"/>
                <a:ea typeface="华文楷体" panose="02010600040101010101" pitchFamily="2" charset="-122"/>
              </a:rPr>
              <a:t>起见</a:t>
            </a:r>
            <a:r>
              <a:rPr lang="zh-CN" altLang="zh-CN" sz="3200" b="0" dirty="0">
                <a:latin typeface="华文楷体" panose="02010600040101010101" pitchFamily="2" charset="-122"/>
                <a:ea typeface="华文楷体" panose="02010600040101010101" pitchFamily="2" charset="-122"/>
              </a:rPr>
              <a:t>，假设数据序列中没有元素相等的情况。</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a:t>
            </a:r>
          </a:p>
        </p:txBody>
      </p:sp>
    </p:spTree>
    <p:extLst>
      <p:ext uri="{BB962C8B-B14F-4D97-AF65-F5344CB8AC3E}">
        <p14:creationId xmlns:p14="http://schemas.microsoft.com/office/powerpoint/2010/main" val="3108668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643812" y="1545564"/>
            <a:ext cx="4879910" cy="3511627"/>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6157846" y="1545564"/>
            <a:ext cx="5082787" cy="3374300"/>
          </a:xfrm>
          <a:prstGeom prst="rect">
            <a:avLst/>
          </a:prstGeom>
          <a:noFill/>
          <a:ln>
            <a:noFill/>
          </a:ln>
        </p:spPr>
      </p:pic>
      <p:sp>
        <p:nvSpPr>
          <p:cNvPr id="3" name="文本框 2"/>
          <p:cNvSpPr txBox="1"/>
          <p:nvPr/>
        </p:nvSpPr>
        <p:spPr>
          <a:xfrm>
            <a:off x="849085" y="5322341"/>
            <a:ext cx="3442997" cy="646331"/>
          </a:xfrm>
          <a:prstGeom prst="rect">
            <a:avLst/>
          </a:prstGeom>
          <a:noFill/>
        </p:spPr>
        <p:txBody>
          <a:bodyPr wrap="square" rtlCol="0">
            <a:spAutoFit/>
          </a:bodyPr>
          <a:lstStyle/>
          <a:p>
            <a:r>
              <a:rPr lang="zh-CN" altLang="en-US" sz="3600" dirty="0">
                <a:latin typeface="华文楷体" panose="02010600040101010101" pitchFamily="2" charset="-122"/>
                <a:ea typeface="华文楷体" panose="02010600040101010101" pitchFamily="2" charset="-122"/>
              </a:rPr>
              <a:t>一棵二叉查找树</a:t>
            </a:r>
          </a:p>
        </p:txBody>
      </p:sp>
      <p:sp>
        <p:nvSpPr>
          <p:cNvPr id="4" name="文本框 3"/>
          <p:cNvSpPr txBox="1"/>
          <p:nvPr/>
        </p:nvSpPr>
        <p:spPr>
          <a:xfrm>
            <a:off x="5206481" y="5383897"/>
            <a:ext cx="6624735" cy="1077218"/>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常见错误：</a:t>
            </a:r>
            <a:r>
              <a:rPr lang="zh-CN" altLang="en-US" sz="3200" dirty="0">
                <a:latin typeface="华文楷体" panose="02010600040101010101" pitchFamily="2" charset="-122"/>
                <a:ea typeface="华文楷体" panose="02010600040101010101" pitchFamily="2" charset="-122"/>
              </a:rPr>
              <a:t>任一结点，左子比它小，右子比它大。</a:t>
            </a:r>
          </a:p>
        </p:txBody>
      </p:sp>
    </p:spTree>
    <p:extLst>
      <p:ext uri="{BB962C8B-B14F-4D97-AF65-F5344CB8AC3E}">
        <p14:creationId xmlns:p14="http://schemas.microsoft.com/office/powerpoint/2010/main" val="184653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a:t>
            </a:r>
          </a:p>
        </p:txBody>
      </p:sp>
      <p:sp>
        <p:nvSpPr>
          <p:cNvPr id="3" name="矩形 2"/>
          <p:cNvSpPr/>
          <p:nvPr/>
        </p:nvSpPr>
        <p:spPr>
          <a:xfrm>
            <a:off x="341459" y="1533602"/>
            <a:ext cx="10127487" cy="4278094"/>
          </a:xfrm>
          <a:prstGeom prst="rect">
            <a:avLst/>
          </a:prstGeom>
        </p:spPr>
        <p:txBody>
          <a:bodyPr wrap="square">
            <a:spAutoFit/>
          </a:bodyPr>
          <a:lstStyle/>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ifndef</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BINARYSEARCHTREE_H_INCLUDED</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#define BINARYSEARCHTREE_H_INCLUDED</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#include &lt;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iostream</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#include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seqQueue.h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using namespace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std</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0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0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482857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a:t>
            </a:r>
          </a:p>
        </p:txBody>
      </p:sp>
      <p:sp>
        <p:nvSpPr>
          <p:cNvPr id="3" name="矩形 2"/>
          <p:cNvSpPr/>
          <p:nvPr/>
        </p:nvSpPr>
        <p:spPr>
          <a:xfrm>
            <a:off x="0" y="1346990"/>
            <a:ext cx="10005859" cy="5262979"/>
          </a:xfrm>
          <a:prstGeom prst="rect">
            <a:avLst/>
          </a:prstGeom>
        </p:spPr>
        <p:txBody>
          <a:bodyPr wrap="square">
            <a:spAutoFit/>
          </a:bodyPr>
          <a:lstStyle/>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class Node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friend 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private: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Node *left, *right;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factor; //</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平衡因子</a:t>
            </a: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public:</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Node() {left=NULL; right=NULL;}</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Node(</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Node *l=NULL, Node *r=NULL)</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 data = x; left = l; right = r;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47647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a:t>
            </a:r>
          </a:p>
        </p:txBody>
      </p:sp>
      <p:sp>
        <p:nvSpPr>
          <p:cNvPr id="3" name="矩形 2"/>
          <p:cNvSpPr/>
          <p:nvPr/>
        </p:nvSpPr>
        <p:spPr>
          <a:xfrm>
            <a:off x="71202" y="1502688"/>
            <a:ext cx="10491051" cy="3970318"/>
          </a:xfrm>
          <a:prstGeom prst="rect">
            <a:avLst/>
          </a:prstGeom>
        </p:spPr>
        <p:txBody>
          <a:bodyPr wrap="square">
            <a:spAutoFit/>
          </a:bodyPr>
          <a:lstStyle/>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private: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 *root;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bool search(</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 *t)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void insert(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 *&amp;t);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void remove(</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 *&amp;t);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spcAft>
                <a:spcPts val="0"/>
              </a:spcAft>
            </a:pP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99173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2"/>
            <a:ext cx="3941876" cy="3251089"/>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顺序查找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折半查找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插值查找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分块查找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静态查找：</a:t>
            </a:r>
          </a:p>
        </p:txBody>
      </p:sp>
    </p:spTree>
    <p:extLst>
      <p:ext uri="{BB962C8B-B14F-4D97-AF65-F5344CB8AC3E}">
        <p14:creationId xmlns:p14="http://schemas.microsoft.com/office/powerpoint/2010/main" val="4286942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a:t>
            </a:r>
          </a:p>
        </p:txBody>
      </p:sp>
      <p:sp>
        <p:nvSpPr>
          <p:cNvPr id="3" name="矩形 2"/>
          <p:cNvSpPr/>
          <p:nvPr/>
        </p:nvSpPr>
        <p:spPr>
          <a:xfrm>
            <a:off x="341460" y="1502688"/>
            <a:ext cx="10584356" cy="3539430"/>
          </a:xfrm>
          <a:prstGeom prst="rect">
            <a:avLst/>
          </a:prstGeom>
        </p:spPr>
        <p:txBody>
          <a:bodyPr wrap="square">
            <a:spAutoFit/>
          </a:bodyPr>
          <a:lstStyle/>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public:</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(){root = NULL; }</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bool search(</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void insert(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void remove(</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void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levelTravese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层次遍历</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用于验证插入、删除操作</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endif</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 BINARYSEARCHTREE_H_INCLUDED</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 name="椭圆 1"/>
          <p:cNvSpPr/>
          <p:nvPr/>
        </p:nvSpPr>
        <p:spPr>
          <a:xfrm>
            <a:off x="10925816" y="6186488"/>
            <a:ext cx="232722" cy="200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3643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二叉查找树查找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二叉查找树插入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二叉查找树：</a:t>
            </a:r>
          </a:p>
        </p:txBody>
      </p:sp>
    </p:spTree>
    <p:extLst>
      <p:ext uri="{BB962C8B-B14F-4D97-AF65-F5344CB8AC3E}">
        <p14:creationId xmlns:p14="http://schemas.microsoft.com/office/powerpoint/2010/main" val="1205098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二叉查找树的查找</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75861" y="1993433"/>
            <a:ext cx="5421086" cy="3511628"/>
          </a:xfrm>
          <a:prstGeom prst="rect">
            <a:avLst/>
          </a:prstGeom>
          <a:noFill/>
          <a:ln>
            <a:noFill/>
          </a:ln>
        </p:spPr>
      </p:pic>
      <p:sp>
        <p:nvSpPr>
          <p:cNvPr id="2" name="文本框 1"/>
          <p:cNvSpPr txBox="1"/>
          <p:nvPr/>
        </p:nvSpPr>
        <p:spPr>
          <a:xfrm>
            <a:off x="5896947" y="1993433"/>
            <a:ext cx="5828522" cy="1077218"/>
          </a:xfrm>
          <a:prstGeom prst="rect">
            <a:avLst/>
          </a:prstGeom>
          <a:noFill/>
        </p:spPr>
        <p:txBody>
          <a:bodyPr wrap="square" rtlCol="0">
            <a:spAutoFit/>
          </a:bodyPr>
          <a:lstStyle/>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根据二叉查找树定义，分别查找</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50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105</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4133553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二叉查找树的查找</a:t>
            </a:r>
          </a:p>
        </p:txBody>
      </p:sp>
      <p:sp>
        <p:nvSpPr>
          <p:cNvPr id="2" name="文本框 1"/>
          <p:cNvSpPr txBox="1"/>
          <p:nvPr/>
        </p:nvSpPr>
        <p:spPr>
          <a:xfrm>
            <a:off x="341460" y="1794860"/>
            <a:ext cx="11396450" cy="3539430"/>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递归方法：</a:t>
            </a:r>
            <a:endParaRPr lang="en-US" altLang="zh-CN" sz="3200" b="1" dirty="0">
              <a:latin typeface="华文楷体" panose="02010600040101010101" pitchFamily="2" charset="-122"/>
              <a:ea typeface="华文楷体" panose="02010600040101010101" pitchFamily="2" charset="-122"/>
            </a:endParaRPr>
          </a:p>
          <a:p>
            <a:r>
              <a:rPr lang="zh-CN" altLang="zh-CN" sz="3200" dirty="0">
                <a:latin typeface="华文楷体" panose="02010600040101010101" pitchFamily="2" charset="-122"/>
                <a:ea typeface="华文楷体" panose="02010600040101010101" pitchFamily="2" charset="-122"/>
              </a:rPr>
              <a:t>根</a:t>
            </a:r>
            <a:r>
              <a:rPr lang="zh-CN" altLang="en-US" sz="3200" dirty="0">
                <a:latin typeface="华文楷体" panose="02010600040101010101" pitchFamily="2" charset="-122"/>
                <a:ea typeface="华文楷体" panose="02010600040101010101" pitchFamily="2" charset="-122"/>
              </a:rPr>
              <a:t>为空，</a:t>
            </a:r>
            <a:r>
              <a:rPr lang="zh-CN" altLang="zh-CN" sz="3200" dirty="0">
                <a:latin typeface="华文楷体" panose="02010600040101010101" pitchFamily="2" charset="-122"/>
                <a:ea typeface="华文楷体" panose="02010600040101010101" pitchFamily="2" charset="-122"/>
              </a:rPr>
              <a:t>查找</a:t>
            </a:r>
            <a:r>
              <a:rPr lang="zh-CN" altLang="en-US" sz="3200" dirty="0">
                <a:latin typeface="华文楷体" panose="02010600040101010101" pitchFamily="2" charset="-122"/>
                <a:ea typeface="华文楷体" panose="02010600040101010101" pitchFamily="2" charset="-122"/>
              </a:rPr>
              <a:t>失败</a:t>
            </a:r>
            <a:r>
              <a:rPr lang="zh-CN" altLang="zh-CN"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r>
              <a:rPr lang="zh-CN" altLang="zh-CN" sz="3200" dirty="0">
                <a:latin typeface="华文楷体" panose="02010600040101010101" pitchFamily="2" charset="-122"/>
                <a:ea typeface="华文楷体" panose="02010600040101010101" pitchFamily="2" charset="-122"/>
              </a:rPr>
              <a:t>否则和根结点</a:t>
            </a:r>
            <a:r>
              <a:rPr lang="zh-CN" altLang="en-US" sz="3200" dirty="0">
                <a:latin typeface="华文楷体" panose="02010600040101010101" pitchFamily="2" charset="-122"/>
                <a:ea typeface="华文楷体" panose="02010600040101010101" pitchFamily="2" charset="-122"/>
              </a:rPr>
              <a:t>值</a:t>
            </a:r>
            <a:r>
              <a:rPr lang="zh-CN" altLang="zh-CN" sz="3200" dirty="0">
                <a:latin typeface="华文楷体" panose="02010600040101010101" pitchFamily="2" charset="-122"/>
                <a:ea typeface="华文楷体" panose="02010600040101010101" pitchFamily="2" charset="-122"/>
              </a:rPr>
              <a:t>比较，相同则查找成功；</a:t>
            </a:r>
            <a:endParaRPr lang="en-US" altLang="zh-CN" sz="3200" dirty="0">
              <a:latin typeface="华文楷体" panose="02010600040101010101" pitchFamily="2" charset="-122"/>
              <a:ea typeface="华文楷体" panose="02010600040101010101" pitchFamily="2" charset="-122"/>
            </a:endParaRPr>
          </a:p>
          <a:p>
            <a:r>
              <a:rPr lang="zh-CN" altLang="zh-CN" sz="3200" dirty="0">
                <a:latin typeface="华文楷体" panose="02010600040101010101" pitchFamily="2" charset="-122"/>
                <a:ea typeface="华文楷体" panose="02010600040101010101" pitchFamily="2" charset="-122"/>
              </a:rPr>
              <a:t>不相同但比根结点值小，在以其左子为根的二叉查找树中</a:t>
            </a:r>
            <a:r>
              <a:rPr lang="zh-CN" altLang="en-US" sz="3200" dirty="0">
                <a:latin typeface="华文楷体" panose="02010600040101010101" pitchFamily="2" charset="-122"/>
                <a:ea typeface="华文楷体" panose="02010600040101010101" pitchFamily="2" charset="-122"/>
              </a:rPr>
              <a:t>继续查找</a:t>
            </a:r>
            <a:r>
              <a:rPr lang="zh-CN" altLang="zh-CN"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r>
              <a:rPr lang="zh-CN" altLang="zh-CN" sz="3200" dirty="0">
                <a:latin typeface="华文楷体" panose="02010600040101010101" pitchFamily="2" charset="-122"/>
                <a:ea typeface="华文楷体" panose="02010600040101010101" pitchFamily="2" charset="-122"/>
              </a:rPr>
              <a:t>不相同但比根结点值大，在以其右子为根的二叉查找树中继续</a:t>
            </a:r>
            <a:r>
              <a:rPr lang="zh-CN" altLang="en-US" sz="3200" dirty="0">
                <a:latin typeface="华文楷体" panose="02010600040101010101" pitchFamily="2" charset="-122"/>
                <a:ea typeface="华文楷体" panose="02010600040101010101" pitchFamily="2" charset="-122"/>
              </a:rPr>
              <a:t>查找</a:t>
            </a:r>
            <a:r>
              <a:rPr lang="zh-CN" altLang="zh-CN" sz="3200" dirty="0">
                <a:latin typeface="华文楷体" panose="02010600040101010101" pitchFamily="2" charset="-122"/>
                <a:ea typeface="华文楷体" panose="02010600040101010101" pitchFamily="2" charset="-122"/>
              </a:rPr>
              <a:t>。</a:t>
            </a:r>
            <a:endParaRPr lang="zh-CN" altLang="en-US" sz="32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033506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二叉查找树的查找</a:t>
            </a:r>
          </a:p>
        </p:txBody>
      </p:sp>
      <p:sp>
        <p:nvSpPr>
          <p:cNvPr id="2" name="文本框 1"/>
          <p:cNvSpPr txBox="1"/>
          <p:nvPr/>
        </p:nvSpPr>
        <p:spPr>
          <a:xfrm>
            <a:off x="341460" y="1552263"/>
            <a:ext cx="10015519" cy="4955203"/>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递归程序：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bool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&gt;::search(</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(!t) return false;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 t-&gt;data) return true;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&lt; t-&gt;data)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 search(x, t-&gt;left);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 search(x, 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4800" b="1"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2240975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425608" y="758519"/>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二叉查找树的查找</a:t>
            </a:r>
          </a:p>
        </p:txBody>
      </p:sp>
      <p:sp>
        <p:nvSpPr>
          <p:cNvPr id="2" name="文本框 1"/>
          <p:cNvSpPr txBox="1"/>
          <p:nvPr/>
        </p:nvSpPr>
        <p:spPr>
          <a:xfrm>
            <a:off x="341460" y="1794860"/>
            <a:ext cx="11396450" cy="3046988"/>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非递归方法：</a:t>
            </a:r>
            <a:endParaRPr lang="en-US" altLang="zh-CN" sz="3200" b="1"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以</a:t>
            </a:r>
            <a:r>
              <a:rPr lang="zh-CN" altLang="zh-CN" sz="3200" dirty="0">
                <a:latin typeface="华文楷体" panose="02010600040101010101" pitchFamily="2" charset="-122"/>
                <a:ea typeface="华文楷体" panose="02010600040101010101" pitchFamily="2" charset="-122"/>
              </a:rPr>
              <a:t>根</a:t>
            </a:r>
            <a:r>
              <a:rPr lang="zh-CN" altLang="en-US" sz="3200" dirty="0">
                <a:latin typeface="华文楷体" panose="02010600040101010101" pitchFamily="2" charset="-122"/>
                <a:ea typeface="华文楷体" panose="02010600040101010101" pitchFamily="2" charset="-122"/>
              </a:rPr>
              <a:t>为当前结点。</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如果当前结点不为空，待查结点和当前结点比较，如果值相等</a:t>
            </a:r>
            <a:r>
              <a:rPr lang="zh-CN" altLang="zh-CN" sz="3200" dirty="0">
                <a:latin typeface="华文楷体" panose="02010600040101010101" pitchFamily="2" charset="-122"/>
                <a:ea typeface="华文楷体" panose="02010600040101010101" pitchFamily="2" charset="-122"/>
              </a:rPr>
              <a:t>则查找成功；</a:t>
            </a:r>
            <a:r>
              <a:rPr lang="zh-CN" altLang="en-US" sz="3200" dirty="0">
                <a:latin typeface="华文楷体" panose="02010600040101010101" pitchFamily="2" charset="-122"/>
                <a:ea typeface="华文楷体" panose="02010600040101010101" pitchFamily="2" charset="-122"/>
              </a:rPr>
              <a:t>如果比当前结点值小，设其左子为当前结点；如果比当前结点值大，设其右子为当前结点；</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反复如此，直到当前结点为空。</a:t>
            </a:r>
          </a:p>
        </p:txBody>
      </p:sp>
    </p:spTree>
    <p:extLst>
      <p:ext uri="{BB962C8B-B14F-4D97-AF65-F5344CB8AC3E}">
        <p14:creationId xmlns:p14="http://schemas.microsoft.com/office/powerpoint/2010/main" val="904928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二叉查找树的查找</a:t>
            </a:r>
          </a:p>
        </p:txBody>
      </p:sp>
      <p:sp>
        <p:nvSpPr>
          <p:cNvPr id="2" name="文本框 1"/>
          <p:cNvSpPr txBox="1"/>
          <p:nvPr/>
        </p:nvSpPr>
        <p:spPr>
          <a:xfrm>
            <a:off x="341460" y="1346990"/>
            <a:ext cx="12124238" cy="5386090"/>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非递归程序：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bool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&gt;::search(</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(!root) return false;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*p;     p = root;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if (x == p-&gt;data) return true;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&lt; p-&gt;data) p = p-&gt;left;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 p = p-&gt;right;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 false;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893680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二叉查找树的查找</a:t>
            </a:r>
          </a:p>
        </p:txBody>
      </p:sp>
      <p:sp>
        <p:nvSpPr>
          <p:cNvPr id="2" name="文本框 1"/>
          <p:cNvSpPr txBox="1"/>
          <p:nvPr/>
        </p:nvSpPr>
        <p:spPr>
          <a:xfrm>
            <a:off x="341460" y="1794860"/>
            <a:ext cx="11321805" cy="1754326"/>
          </a:xfrm>
          <a:prstGeom prst="rect">
            <a:avLst/>
          </a:prstGeom>
          <a:noFill/>
        </p:spPr>
        <p:txBody>
          <a:bodyPr wrap="square" rtlCol="0">
            <a:spAutoFit/>
          </a:bodyPr>
          <a:lstStyle/>
          <a:p>
            <a:r>
              <a:rPr lang="zh-CN" altLang="en-US" sz="3600" b="1" dirty="0">
                <a:latin typeface="华文楷体" panose="02010600040101010101" pitchFamily="2" charset="-122"/>
                <a:ea typeface="华文楷体" panose="02010600040101010101" pitchFamily="2" charset="-122"/>
              </a:rPr>
              <a:t>时间复杂度：</a:t>
            </a:r>
            <a:endParaRPr lang="en-US" altLang="zh-CN" sz="3600" b="1" dirty="0">
              <a:latin typeface="华文楷体" panose="02010600040101010101" pitchFamily="2" charset="-122"/>
              <a:ea typeface="华文楷体" panose="02010600040101010101" pitchFamily="2" charset="-122"/>
            </a:endParaRPr>
          </a:p>
          <a:p>
            <a:r>
              <a:rPr lang="zh-CN" altLang="en-US" sz="3600" dirty="0">
                <a:latin typeface="华文楷体" panose="02010600040101010101" pitchFamily="2" charset="-122"/>
                <a:ea typeface="华文楷体" panose="02010600040101010101" pitchFamily="2" charset="-122"/>
              </a:rPr>
              <a:t>从根开始逐层比较，比较次数最多为二叉树的高度，</a:t>
            </a:r>
            <a:endParaRPr lang="en-US" altLang="zh-CN" sz="3600" dirty="0">
              <a:latin typeface="华文楷体" panose="02010600040101010101" pitchFamily="2" charset="-122"/>
              <a:ea typeface="华文楷体" panose="02010600040101010101" pitchFamily="2" charset="-122"/>
            </a:endParaRPr>
          </a:p>
          <a:p>
            <a:r>
              <a:rPr lang="zh-CN" altLang="en-US" sz="3600" dirty="0">
                <a:latin typeface="华文楷体" panose="02010600040101010101" pitchFamily="2" charset="-122"/>
                <a:ea typeface="华文楷体" panose="02010600040101010101" pitchFamily="2" charset="-122"/>
              </a:rPr>
              <a:t>故时间复杂度为二叉树高度。</a:t>
            </a:r>
            <a:endParaRPr lang="en-US" altLang="zh-CN" sz="3600" dirty="0">
              <a:latin typeface="华文楷体" panose="02010600040101010101" pitchFamily="2" charset="-122"/>
              <a:ea typeface="华文楷体" panose="02010600040101010101" pitchFamily="2" charset="-122"/>
            </a:endParaRPr>
          </a:p>
        </p:txBody>
      </p:sp>
      <p:sp>
        <p:nvSpPr>
          <p:cNvPr id="3" name="椭圆 2"/>
          <p:cNvSpPr/>
          <p:nvPr/>
        </p:nvSpPr>
        <p:spPr>
          <a:xfrm>
            <a:off x="11387138" y="6343650"/>
            <a:ext cx="276127" cy="2714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465162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二叉查找树插入</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二叉查找树：</a:t>
            </a:r>
          </a:p>
        </p:txBody>
      </p:sp>
    </p:spTree>
    <p:extLst>
      <p:ext uri="{BB962C8B-B14F-4D97-AF65-F5344CB8AC3E}">
        <p14:creationId xmlns:p14="http://schemas.microsoft.com/office/powerpoint/2010/main" val="30768455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二叉查找树的插入</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75861" y="1993433"/>
            <a:ext cx="5421086" cy="3511628"/>
          </a:xfrm>
          <a:prstGeom prst="rect">
            <a:avLst/>
          </a:prstGeom>
          <a:noFill/>
          <a:ln>
            <a:noFill/>
          </a:ln>
        </p:spPr>
      </p:pic>
      <p:sp>
        <p:nvSpPr>
          <p:cNvPr id="2" name="文本框 1"/>
          <p:cNvSpPr txBox="1"/>
          <p:nvPr/>
        </p:nvSpPr>
        <p:spPr>
          <a:xfrm>
            <a:off x="5896947" y="1993433"/>
            <a:ext cx="5828522" cy="646331"/>
          </a:xfrm>
          <a:prstGeom prst="rect">
            <a:avLst/>
          </a:prstGeom>
          <a:noFill/>
        </p:spPr>
        <p:txBody>
          <a:bodyPr wrap="square" rtlCol="0">
            <a:spAutoFit/>
          </a:bodyPr>
          <a:lstStyle/>
          <a:p>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插入</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20</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105</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1313427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639883"/>
            <a:ext cx="11162884" cy="4960942"/>
          </a:xfrm>
        </p:spPr>
        <p:txBody>
          <a:bodyPr>
            <a:noAutofit/>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内存中的一组数据相对稳定、鲜有变化，就说这组数据是</a:t>
            </a:r>
            <a:r>
              <a:rPr lang="zh-CN" altLang="zh-CN" sz="3200" dirty="0">
                <a:latin typeface="华文楷体" panose="02010600040101010101" pitchFamily="2" charset="-122"/>
                <a:ea typeface="华文楷体" panose="02010600040101010101" pitchFamily="2" charset="-122"/>
              </a:rPr>
              <a:t>静态的</a:t>
            </a:r>
            <a:r>
              <a:rPr lang="zh-CN" altLang="zh-CN" sz="3200" b="0" dirty="0">
                <a:latin typeface="华文楷体" panose="02010600040101010101" pitchFamily="2" charset="-122"/>
                <a:ea typeface="华文楷体" panose="02010600040101010101" pitchFamily="2" charset="-122"/>
              </a:rPr>
              <a:t>，它被称为</a:t>
            </a:r>
            <a:r>
              <a:rPr lang="zh-CN" altLang="zh-CN" sz="3200" dirty="0">
                <a:latin typeface="华文楷体" panose="02010600040101010101" pitchFamily="2" charset="-122"/>
                <a:ea typeface="华文楷体" panose="02010600040101010101" pitchFamily="2" charset="-122"/>
              </a:rPr>
              <a:t>静态查找表</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静态数据的存储仅需朝着有利于查找的目标来完成，最便利的存储方式是</a:t>
            </a:r>
            <a:r>
              <a:rPr lang="zh-CN" altLang="zh-CN" sz="3200" dirty="0">
                <a:latin typeface="华文楷体" panose="02010600040101010101" pitchFamily="2" charset="-122"/>
                <a:ea typeface="华文楷体" panose="02010600040101010101" pitchFamily="2" charset="-122"/>
              </a:rPr>
              <a:t>顺序存储</a:t>
            </a:r>
            <a:r>
              <a:rPr lang="zh-CN" altLang="zh-CN" sz="3200" b="0" dirty="0">
                <a:latin typeface="华文楷体" panose="02010600040101010101" pitchFamily="2" charset="-122"/>
                <a:ea typeface="华文楷体" panose="02010600040101010101" pitchFamily="2" charset="-122"/>
              </a:rPr>
              <a:t>，相应的查找技术称</a:t>
            </a:r>
            <a:r>
              <a:rPr lang="zh-CN" altLang="zh-CN" sz="3200" dirty="0">
                <a:latin typeface="华文楷体" panose="02010600040101010101" pitchFamily="2" charset="-122"/>
                <a:ea typeface="华文楷体" panose="02010600040101010101" pitchFamily="2" charset="-122"/>
              </a:rPr>
              <a:t>静态查找技术</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对于用数组实现顺序存储的一组数据，如果用户给出了一个待查找的值，简单而直观的方法便是对这组数据挨个查找</a:t>
            </a:r>
            <a:r>
              <a:rPr lang="zh-CN" altLang="en-US" sz="3200" b="0" dirty="0">
                <a:latin typeface="华文楷体" panose="02010600040101010101" pitchFamily="2" charset="-122"/>
                <a:ea typeface="华文楷体" panose="02010600040101010101" pitchFamily="2" charset="-122"/>
              </a:rPr>
              <a:t>，即</a:t>
            </a:r>
            <a:r>
              <a:rPr lang="zh-CN" altLang="en-US" sz="3200" dirty="0">
                <a:latin typeface="华文楷体" panose="02010600040101010101" pitchFamily="2" charset="-122"/>
                <a:ea typeface="华文楷体" panose="02010600040101010101" pitchFamily="2" charset="-122"/>
              </a:rPr>
              <a:t>顺序查找</a:t>
            </a:r>
            <a:r>
              <a:rPr lang="zh-CN" altLang="zh-CN"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endParaRPr lang="en-US" altLang="zh-CN" sz="3200" b="0" dirty="0"/>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静态查找技术</a:t>
            </a:r>
          </a:p>
        </p:txBody>
      </p:sp>
    </p:spTree>
    <p:extLst>
      <p:ext uri="{BB962C8B-B14F-4D97-AF65-F5344CB8AC3E}">
        <p14:creationId xmlns:p14="http://schemas.microsoft.com/office/powerpoint/2010/main" val="3737731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60" y="1794860"/>
            <a:ext cx="11396450" cy="3970318"/>
          </a:xfrm>
          <a:prstGeom prst="rect">
            <a:avLst/>
          </a:prstGeom>
          <a:noFill/>
        </p:spPr>
        <p:txBody>
          <a:bodyPr wrap="square" rtlCol="0">
            <a:spAutoFit/>
          </a:bodyPr>
          <a:lstStyle/>
          <a:p>
            <a:r>
              <a:rPr lang="zh-CN" altLang="en-US" sz="3600" b="1" dirty="0">
                <a:latin typeface="华文楷体" panose="02010600040101010101" pitchFamily="2" charset="-122"/>
                <a:ea typeface="华文楷体" panose="02010600040101010101" pitchFamily="2" charset="-122"/>
              </a:rPr>
              <a:t>递归方法：</a:t>
            </a:r>
            <a:endParaRPr lang="en-US" altLang="zh-CN" sz="3600" b="1" dirty="0">
              <a:latin typeface="华文楷体" panose="02010600040101010101" pitchFamily="2" charset="-122"/>
              <a:ea typeface="华文楷体" panose="02010600040101010101" pitchFamily="2" charset="-122"/>
            </a:endParaRPr>
          </a:p>
          <a:p>
            <a:r>
              <a:rPr lang="zh-CN" altLang="zh-CN" sz="3600" dirty="0">
                <a:latin typeface="华文楷体" panose="02010600040101010101" pitchFamily="2" charset="-122"/>
                <a:ea typeface="华文楷体" panose="02010600040101010101" pitchFamily="2" charset="-122"/>
              </a:rPr>
              <a:t>根</a:t>
            </a:r>
            <a:r>
              <a:rPr lang="zh-CN" altLang="en-US" sz="3600" dirty="0">
                <a:latin typeface="华文楷体" panose="02010600040101010101" pitchFamily="2" charset="-122"/>
                <a:ea typeface="华文楷体" panose="02010600040101010101" pitchFamily="2" charset="-122"/>
              </a:rPr>
              <a:t>为空，直接插入</a:t>
            </a:r>
            <a:r>
              <a:rPr lang="zh-CN" altLang="zh-CN" sz="3600" dirty="0">
                <a:latin typeface="华文楷体" panose="02010600040101010101" pitchFamily="2" charset="-122"/>
                <a:ea typeface="华文楷体" panose="02010600040101010101" pitchFamily="2" charset="-122"/>
              </a:rPr>
              <a:t>。</a:t>
            </a:r>
            <a:endParaRPr lang="en-US" altLang="zh-CN" sz="3600" dirty="0">
              <a:latin typeface="华文楷体" panose="02010600040101010101" pitchFamily="2" charset="-122"/>
              <a:ea typeface="华文楷体" panose="02010600040101010101" pitchFamily="2" charset="-122"/>
            </a:endParaRPr>
          </a:p>
          <a:p>
            <a:r>
              <a:rPr lang="zh-CN" altLang="zh-CN" sz="3600" dirty="0">
                <a:latin typeface="华文楷体" panose="02010600040101010101" pitchFamily="2" charset="-122"/>
                <a:ea typeface="华文楷体" panose="02010600040101010101" pitchFamily="2" charset="-122"/>
              </a:rPr>
              <a:t>否则和根结点</a:t>
            </a:r>
            <a:r>
              <a:rPr lang="zh-CN" altLang="en-US" sz="3600" dirty="0">
                <a:latin typeface="华文楷体" panose="02010600040101010101" pitchFamily="2" charset="-122"/>
                <a:ea typeface="华文楷体" panose="02010600040101010101" pitchFamily="2" charset="-122"/>
              </a:rPr>
              <a:t>值</a:t>
            </a:r>
            <a:r>
              <a:rPr lang="zh-CN" altLang="zh-CN" sz="3600" dirty="0">
                <a:latin typeface="华文楷体" panose="02010600040101010101" pitchFamily="2" charset="-122"/>
                <a:ea typeface="华文楷体" panose="02010600040101010101" pitchFamily="2" charset="-122"/>
              </a:rPr>
              <a:t>比较，相同则</a:t>
            </a:r>
            <a:r>
              <a:rPr lang="zh-CN" altLang="en-US" sz="3600" dirty="0">
                <a:latin typeface="华文楷体" panose="02010600040101010101" pitchFamily="2" charset="-122"/>
                <a:ea typeface="华文楷体" panose="02010600040101010101" pitchFamily="2" charset="-122"/>
              </a:rPr>
              <a:t>无需插入</a:t>
            </a:r>
            <a:r>
              <a:rPr lang="zh-CN" altLang="zh-CN" sz="3600" dirty="0">
                <a:latin typeface="华文楷体" panose="02010600040101010101" pitchFamily="2" charset="-122"/>
                <a:ea typeface="华文楷体" panose="02010600040101010101" pitchFamily="2" charset="-122"/>
              </a:rPr>
              <a:t>；</a:t>
            </a:r>
            <a:endParaRPr lang="en-US" altLang="zh-CN" sz="3600" dirty="0">
              <a:latin typeface="华文楷体" panose="02010600040101010101" pitchFamily="2" charset="-122"/>
              <a:ea typeface="华文楷体" panose="02010600040101010101" pitchFamily="2" charset="-122"/>
            </a:endParaRPr>
          </a:p>
          <a:p>
            <a:r>
              <a:rPr lang="zh-CN" altLang="zh-CN" sz="3600" dirty="0">
                <a:latin typeface="华文楷体" panose="02010600040101010101" pitchFamily="2" charset="-122"/>
                <a:ea typeface="华文楷体" panose="02010600040101010101" pitchFamily="2" charset="-122"/>
              </a:rPr>
              <a:t>不相同但比根结点值小，在以其左子为根的二叉查找树中</a:t>
            </a:r>
            <a:r>
              <a:rPr lang="zh-CN" altLang="en-US" sz="3600" dirty="0">
                <a:latin typeface="华文楷体" panose="02010600040101010101" pitchFamily="2" charset="-122"/>
                <a:ea typeface="华文楷体" panose="02010600040101010101" pitchFamily="2" charset="-122"/>
              </a:rPr>
              <a:t>继续插入</a:t>
            </a:r>
            <a:r>
              <a:rPr lang="zh-CN" altLang="zh-CN" sz="3600" dirty="0">
                <a:latin typeface="华文楷体" panose="02010600040101010101" pitchFamily="2" charset="-122"/>
                <a:ea typeface="华文楷体" panose="02010600040101010101" pitchFamily="2" charset="-122"/>
              </a:rPr>
              <a:t>；</a:t>
            </a:r>
            <a:endParaRPr lang="en-US" altLang="zh-CN" sz="3600" dirty="0">
              <a:latin typeface="华文楷体" panose="02010600040101010101" pitchFamily="2" charset="-122"/>
              <a:ea typeface="华文楷体" panose="02010600040101010101" pitchFamily="2" charset="-122"/>
            </a:endParaRPr>
          </a:p>
          <a:p>
            <a:r>
              <a:rPr lang="zh-CN" altLang="zh-CN" sz="3600" dirty="0">
                <a:latin typeface="华文楷体" panose="02010600040101010101" pitchFamily="2" charset="-122"/>
                <a:ea typeface="华文楷体" panose="02010600040101010101" pitchFamily="2" charset="-122"/>
              </a:rPr>
              <a:t>不相同但比根结点值大，在以其右子为根的二叉查找树中继续</a:t>
            </a:r>
            <a:r>
              <a:rPr lang="zh-CN" altLang="en-US" sz="3600" dirty="0">
                <a:latin typeface="华文楷体" panose="02010600040101010101" pitchFamily="2" charset="-122"/>
                <a:ea typeface="华文楷体" panose="02010600040101010101" pitchFamily="2" charset="-122"/>
              </a:rPr>
              <a:t>插入</a:t>
            </a:r>
            <a:r>
              <a:rPr lang="zh-CN" altLang="zh-CN" sz="3600" dirty="0">
                <a:latin typeface="华文楷体" panose="02010600040101010101" pitchFamily="2" charset="-122"/>
                <a:ea typeface="华文楷体" panose="02010600040101010101" pitchFamily="2" charset="-122"/>
              </a:rPr>
              <a:t>。</a:t>
            </a:r>
            <a:endParaRPr lang="zh-CN" altLang="en-US"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1450715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498623" y="1552263"/>
            <a:ext cx="11265822" cy="4955203"/>
          </a:xfrm>
          <a:prstGeom prst="rect">
            <a:avLst/>
          </a:prstGeom>
          <a:noFill/>
        </p:spPr>
        <p:txBody>
          <a:bodyPr wrap="square" rtlCol="0">
            <a:spAutoFit/>
          </a:bodyPr>
          <a:lstStyle/>
          <a:p>
            <a:r>
              <a:rPr lang="zh-CN" altLang="en-US" sz="3600" b="1" dirty="0">
                <a:latin typeface="Times New Roman" panose="02020603050405020304" pitchFamily="18" charset="0"/>
                <a:ea typeface="华文楷体" panose="02010600040101010101" pitchFamily="2" charset="-122"/>
                <a:cs typeface="Times New Roman" panose="02020603050405020304" pitchFamily="18" charset="0"/>
              </a:rPr>
              <a:t>递归程序：</a:t>
            </a:r>
            <a:endParaRPr lang="en-US" altLang="zh-CN" sz="36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递归算法实现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&gt;::insert</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(!t) { 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 return;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 t-&gt;data) return;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已存在，结束插入</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&lt; t-&gt;data)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insert(x, t-&gt;left);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insert(x, 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3737112" y="4512364"/>
            <a:ext cx="8627167" cy="1077218"/>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注意！ </a:t>
            </a:r>
            <a:endParaRPr lang="en-US" altLang="zh-CN" sz="3200" b="1" dirty="0">
              <a:latin typeface="华文楷体" panose="02010600040101010101" pitchFamily="2" charset="-122"/>
              <a:ea typeface="华文楷体" panose="02010600040101010101" pitchFamily="2" charset="-122"/>
            </a:endParaRPr>
          </a:p>
          <a:p>
            <a:r>
              <a:rPr lang="zh-CN" altLang="en-US" sz="3200" b="1" dirty="0">
                <a:latin typeface="华文楷体" panose="02010600040101010101" pitchFamily="2" charset="-122"/>
                <a:ea typeface="华文楷体" panose="02010600040101010101" pitchFamily="2" charset="-122"/>
              </a:rPr>
              <a:t>参数</a:t>
            </a:r>
            <a:r>
              <a:rPr lang="en-US" altLang="zh-CN" sz="3200" b="1" dirty="0">
                <a:latin typeface="华文楷体" panose="02010600040101010101" pitchFamily="2" charset="-122"/>
                <a:ea typeface="华文楷体" panose="02010600040101010101" pitchFamily="2" charset="-122"/>
              </a:rPr>
              <a:t>t</a:t>
            </a:r>
            <a:r>
              <a:rPr lang="zh-CN" altLang="en-US" sz="3200" b="1" dirty="0">
                <a:latin typeface="华文楷体" panose="02010600040101010101" pitchFamily="2" charset="-122"/>
                <a:ea typeface="华文楷体" panose="02010600040101010101" pitchFamily="2" charset="-122"/>
              </a:rPr>
              <a:t>用了引用形式，完成了新结点的父子关联</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7862893" y="1552263"/>
            <a:ext cx="4122888" cy="2739516"/>
          </a:xfrm>
          <a:prstGeom prst="rect">
            <a:avLst/>
          </a:prstGeom>
          <a:noFill/>
          <a:ln>
            <a:noFill/>
          </a:ln>
        </p:spPr>
      </p:pic>
    </p:spTree>
    <p:extLst>
      <p:ext uri="{BB962C8B-B14F-4D97-AF65-F5344CB8AC3E}">
        <p14:creationId xmlns:p14="http://schemas.microsoft.com/office/powerpoint/2010/main" val="656138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60" y="2053492"/>
            <a:ext cx="9645503" cy="4132995"/>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非递归方法一：</a:t>
            </a:r>
            <a:endParaRPr lang="en-US" altLang="zh-CN" sz="3200" b="1"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如果根为空，创建新结点作为根结点。</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如果根不为空，设置当前结点为根结点。</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将待插入元素和当前结点比较，值相等</a:t>
            </a:r>
            <a:r>
              <a:rPr lang="zh-CN" altLang="zh-CN" sz="3200" dirty="0">
                <a:latin typeface="华文楷体" panose="02010600040101010101" pitchFamily="2" charset="-122"/>
                <a:ea typeface="华文楷体" panose="02010600040101010101" pitchFamily="2" charset="-122"/>
              </a:rPr>
              <a:t>则</a:t>
            </a:r>
            <a:r>
              <a:rPr lang="zh-CN" altLang="en-US" sz="3200" dirty="0">
                <a:latin typeface="华文楷体" panose="02010600040101010101" pitchFamily="2" charset="-122"/>
                <a:ea typeface="华文楷体" panose="02010600040101010101" pitchFamily="2" charset="-122"/>
              </a:rPr>
              <a:t>无需插入</a:t>
            </a:r>
            <a:r>
              <a:rPr lang="zh-CN" altLang="zh-CN"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若值小于当前结点，且当前结点无左子，创建新结点作为其左子，否则将其左子作为当前结点，继续比较；</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若值大于当前结点，且当前结点无右子，创建新结点作为其右子，否则将其右子作为当前结点，继续比较</a:t>
            </a:r>
            <a:r>
              <a:rPr lang="zh-CN" altLang="en-US" sz="3600" dirty="0">
                <a:latin typeface="华文楷体" panose="02010600040101010101" pitchFamily="2" charset="-122"/>
                <a:ea typeface="华文楷体" panose="02010600040101010101" pitchFamily="2" charset="-122"/>
              </a:rPr>
              <a:t>。</a:t>
            </a:r>
            <a:endParaRPr lang="en-US" altLang="zh-CN" sz="3600" dirty="0">
              <a:latin typeface="华文楷体" panose="02010600040101010101" pitchFamily="2" charset="-122"/>
              <a:ea typeface="华文楷体" panose="02010600040101010101" pitchFamily="2" charset="-122"/>
            </a:endParaRP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8019660" y="715657"/>
            <a:ext cx="3710377" cy="2784781"/>
          </a:xfrm>
          <a:prstGeom prst="rect">
            <a:avLst/>
          </a:prstGeom>
          <a:noFill/>
          <a:ln>
            <a:noFill/>
          </a:ln>
        </p:spPr>
      </p:pic>
    </p:spTree>
    <p:extLst>
      <p:ext uri="{BB962C8B-B14F-4D97-AF65-F5344CB8AC3E}">
        <p14:creationId xmlns:p14="http://schemas.microsoft.com/office/powerpoint/2010/main" val="3450443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60" y="1552263"/>
            <a:ext cx="11265822" cy="4955203"/>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非递归程序：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非递归算法实现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&gt;::insert(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(!root)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如果查找树的根为空，直接建立一个结点并作为根结点</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root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root;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2756679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2799" y="671691"/>
            <a:ext cx="11265822" cy="6124754"/>
          </a:xfrm>
          <a:prstGeom prst="rect">
            <a:avLst/>
          </a:prstGeom>
          <a:noFill/>
        </p:spPr>
        <p:txBody>
          <a:bodyPr wrap="square" rtlCol="0">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while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if (x==p-&gt;data) return;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已经在二叉树中</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(x&lt;p-&gt;data)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if (!p-&gt;left)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左子为空，插入位置即此地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p-&gt;left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  return;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p-&gt;left;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if (!p-&gt;right)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右子为空，插入位置即此地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p-&gt;right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  return;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p-&gt;right;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40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422363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59" y="1496281"/>
            <a:ext cx="11620385" cy="4524315"/>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非递归方法二：</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设置一个父结点指针，和父子类型参数</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flag(0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左子、</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右子</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设根为当前结点，父结点指针为空。</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反复进行以下操作，直到当前结点为空：</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待插入元素和当前结点比较，值相等</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则</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无需插入</a:t>
            </a:r>
            <a:r>
              <a:rPr lang="zh-CN" altLang="zh-CN"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若值小于当前结点，父结点设为当前结点，当前结点</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改为其左子；</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若值大于当前结点，父结点设为当前结点，当前结点</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改为其右子；</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347430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61" y="1496281"/>
            <a:ext cx="11602890" cy="3046988"/>
          </a:xfrm>
          <a:prstGeom prst="rect">
            <a:avLst/>
          </a:prstGeom>
          <a:noFill/>
        </p:spPr>
        <p:txBody>
          <a:bodyPr wrap="square" rtlCol="0">
            <a:spAutoFit/>
          </a:bodyPr>
          <a:lstStyle/>
          <a:p>
            <a:r>
              <a:rPr lang="zh-CN" altLang="en-US" sz="3200" dirty="0">
                <a:latin typeface="华文楷体" panose="02010600040101010101" pitchFamily="2" charset="-122"/>
                <a:ea typeface="华文楷体" panose="02010600040101010101" pitchFamily="2" charset="-122"/>
              </a:rPr>
              <a:t>创建新结点。</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若父结点为空，根指针置为新结点。</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若</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flag</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，新结点作为父结点的左子链入。</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若</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flag</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，新结点作为父结点的右子链入。</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23499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60" y="1552263"/>
            <a:ext cx="11265822" cy="4524315"/>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非递归程序：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非递归算法实现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&gt;::insert(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*p</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parent=NULL;   </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flag;</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root;</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 (p)</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if (x==p-&gt;data) return;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已存在，无需插入</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22416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1460" y="1175544"/>
            <a:ext cx="11265822" cy="4832092"/>
          </a:xfrm>
          <a:prstGeom prst="rect">
            <a:avLst/>
          </a:prstGeom>
          <a:noFill/>
        </p:spPr>
        <p:txBody>
          <a:bodyPr wrap="square" rtlCol="0">
            <a:spAutoFit/>
          </a:bodyPr>
          <a:lstStyle/>
          <a:p>
            <a:r>
              <a:rPr lang="en-US" altLang="zh-CN" sz="2800" dirty="0"/>
              <a:t>               </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 = p;</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(x&lt;p-&gt;data)   {   flag=0;     p=p-&gt;left; }  //p</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为其父</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的左子</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  {   flag=1;     p=p-&gt;right; } //p</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为其父</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的右子</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new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&gt;(x);</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(!parent) { root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 }   //parent</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为空，表示二叉树为空</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(flag==0) parent-&gt;left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  parent-&gt;right =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40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7293690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二叉查找树的插入</a:t>
            </a:r>
          </a:p>
        </p:txBody>
      </p:sp>
      <p:sp>
        <p:nvSpPr>
          <p:cNvPr id="2" name="文本框 1"/>
          <p:cNvSpPr txBox="1"/>
          <p:nvPr/>
        </p:nvSpPr>
        <p:spPr>
          <a:xfrm>
            <a:off x="341460" y="1589587"/>
            <a:ext cx="10967242" cy="2616101"/>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时间复杂度：</a:t>
            </a:r>
            <a:endParaRPr lang="en-US" altLang="zh-CN" sz="3200" b="1"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为找到合适的插入位置，需要从根开始逐层比较，</a:t>
            </a:r>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本质上还是在查找，查找中比较次数最多为二叉树的高度，故时间复杂度为二叉树高度。</a:t>
            </a:r>
            <a:endParaRPr lang="en-US" altLang="zh-CN" sz="3200" dirty="0">
              <a:latin typeface="华文楷体" panose="02010600040101010101" pitchFamily="2" charset="-122"/>
              <a:ea typeface="华文楷体" panose="02010600040101010101" pitchFamily="2" charset="-122"/>
            </a:endParaRPr>
          </a:p>
          <a:p>
            <a:endParaRPr lang="en-US" altLang="zh-CN" sz="3600" dirty="0"/>
          </a:p>
        </p:txBody>
      </p:sp>
      <p:sp>
        <p:nvSpPr>
          <p:cNvPr id="3" name="椭圆 2"/>
          <p:cNvSpPr/>
          <p:nvPr/>
        </p:nvSpPr>
        <p:spPr>
          <a:xfrm>
            <a:off x="11430000" y="6286500"/>
            <a:ext cx="171450" cy="200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55009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90594"/>
            <a:ext cx="11273116" cy="5089109"/>
          </a:xfrm>
        </p:spPr>
        <p:txBody>
          <a:bodyPr>
            <a:noAutofit/>
          </a:bodyPr>
          <a:lstStyle/>
          <a:p>
            <a:pPr>
              <a:buFont typeface="Wingdings" panose="05000000000000000000" pitchFamily="2" charset="2"/>
              <a:buChar char="Ø"/>
            </a:pPr>
            <a:r>
              <a:rPr lang="zh-CN" altLang="en-US" sz="2800" b="0" dirty="0">
                <a:ea typeface="华文楷体" panose="02010600040101010101" pitchFamily="2" charset="-122"/>
                <a:cs typeface="Times New Roman" panose="02020603050405020304" pitchFamily="18" charset="0"/>
              </a:rPr>
              <a:t>常用方法是：把</a:t>
            </a:r>
            <a:r>
              <a:rPr lang="en-US" altLang="zh-CN" sz="2800" b="0" dirty="0">
                <a:ea typeface="华文楷体" panose="02010600040101010101" pitchFamily="2" charset="-122"/>
                <a:cs typeface="Times New Roman" panose="02020603050405020304" pitchFamily="18" charset="0"/>
              </a:rPr>
              <a:t>0</a:t>
            </a:r>
            <a:r>
              <a:rPr lang="zh-CN" altLang="en-US" sz="2800" b="0" dirty="0">
                <a:ea typeface="华文楷体" panose="02010600040101010101" pitchFamily="2" charset="-122"/>
                <a:cs typeface="Times New Roman" panose="02020603050405020304" pitchFamily="18" charset="0"/>
              </a:rPr>
              <a:t>下标位置设置成一个</a:t>
            </a:r>
            <a:r>
              <a:rPr lang="zh-CN" altLang="en-US" sz="2800" dirty="0">
                <a:ea typeface="华文楷体" panose="02010600040101010101" pitchFamily="2" charset="-122"/>
                <a:cs typeface="Times New Roman" panose="02020603050405020304" pitchFamily="18" charset="0"/>
              </a:rPr>
              <a:t>哨兵位</a:t>
            </a:r>
            <a:r>
              <a:rPr lang="zh-CN" altLang="en-US"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当要查找数据</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时，首先将</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存入哨兵位，然后从</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下标开始向前一直找到</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下标。假设下标</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的数据是要查找的</a:t>
            </a:r>
            <a:r>
              <a:rPr lang="en-US" altLang="zh-CN" sz="2800" b="0" dirty="0">
                <a:ea typeface="华文楷体" panose="02010600040101010101" pitchFamily="2" charset="-122"/>
                <a:cs typeface="Times New Roman" panose="02020603050405020304" pitchFamily="18" charset="0"/>
              </a:rPr>
              <a:t>x</a:t>
            </a:r>
            <a:r>
              <a:rPr lang="zh-CN" altLang="zh-CN" sz="2800" b="0" dirty="0">
                <a:ea typeface="华文楷体" panose="02010600040101010101" pitchFamily="2" charset="-122"/>
                <a:cs typeface="Times New Roman" panose="02020603050405020304" pitchFamily="18" charset="0"/>
              </a:rPr>
              <a:t>，则当</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大于</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时，表示查找成功；</a:t>
            </a:r>
            <a:r>
              <a:rPr lang="en-US" altLang="zh-CN" sz="2800" b="0" dirty="0">
                <a:ea typeface="华文楷体" panose="02010600040101010101" pitchFamily="2" charset="-122"/>
                <a:cs typeface="Times New Roman" panose="02020603050405020304" pitchFamily="18" charset="0"/>
              </a:rPr>
              <a:t>m</a:t>
            </a:r>
            <a:r>
              <a:rPr lang="zh-CN" altLang="zh-CN" sz="2800" b="0" dirty="0">
                <a:ea typeface="华文楷体" panose="02010600040101010101" pitchFamily="2" charset="-122"/>
                <a:cs typeface="Times New Roman" panose="02020603050405020304" pitchFamily="18" charset="0"/>
              </a:rPr>
              <a:t>等于</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时，表示查找不成功。加哨兵位的好处是避免了逐个检查数组元素时还要首先检测下标是否越界，用</a:t>
            </a:r>
            <a:r>
              <a:rPr lang="zh-CN" altLang="en-US" sz="2800" b="0" dirty="0">
                <a:ea typeface="华文楷体" panose="02010600040101010101" pitchFamily="2" charset="-122"/>
                <a:cs typeface="Times New Roman" panose="02020603050405020304" pitchFamily="18" charset="0"/>
              </a:rPr>
              <a:t>浪费</a:t>
            </a:r>
            <a:r>
              <a:rPr lang="zh-CN" altLang="zh-CN" sz="2800" b="0" dirty="0">
                <a:ea typeface="华文楷体" panose="02010600040101010101" pitchFamily="2" charset="-122"/>
                <a:cs typeface="Times New Roman" panose="02020603050405020304" pitchFamily="18" charset="0"/>
              </a:rPr>
              <a:t>一个空间的方式换取时间，提高了效率。</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顺序查找</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2042984" y="4632845"/>
            <a:ext cx="7870068" cy="1753118"/>
          </a:xfrm>
          <a:prstGeom prst="rect">
            <a:avLst/>
          </a:prstGeom>
          <a:noFill/>
          <a:ln>
            <a:noFill/>
          </a:ln>
        </p:spPr>
      </p:pic>
    </p:spTree>
    <p:extLst>
      <p:ext uri="{BB962C8B-B14F-4D97-AF65-F5344CB8AC3E}">
        <p14:creationId xmlns:p14="http://schemas.microsoft.com/office/powerpoint/2010/main" val="10324426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二叉查找树查找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二叉查找树插入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二叉查找树删除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二叉查找树：</a:t>
            </a:r>
          </a:p>
        </p:txBody>
      </p:sp>
    </p:spTree>
    <p:extLst>
      <p:ext uri="{BB962C8B-B14F-4D97-AF65-F5344CB8AC3E}">
        <p14:creationId xmlns:p14="http://schemas.microsoft.com/office/powerpoint/2010/main" val="2739413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Autofit/>
          </a:bodyPr>
          <a:lstStyle/>
          <a:p>
            <a:pPr marL="838200" indent="-838200">
              <a:defRPr/>
            </a:pPr>
            <a:r>
              <a:rPr lang="zh-CN" altLang="en-US" sz="3600" dirty="0">
                <a:latin typeface="华文楷体" panose="02010600040101010101" pitchFamily="2" charset="-122"/>
                <a:ea typeface="华文楷体" panose="02010600040101010101" pitchFamily="2" charset="-122"/>
              </a:rPr>
              <a:t>二叉查找树的删除</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75861" y="1993433"/>
            <a:ext cx="5421086" cy="3511628"/>
          </a:xfrm>
          <a:prstGeom prst="rect">
            <a:avLst/>
          </a:prstGeom>
          <a:noFill/>
          <a:ln>
            <a:noFill/>
          </a:ln>
        </p:spPr>
      </p:pic>
      <p:sp>
        <p:nvSpPr>
          <p:cNvPr id="2" name="文本框 1"/>
          <p:cNvSpPr txBox="1"/>
          <p:nvPr/>
        </p:nvSpPr>
        <p:spPr>
          <a:xfrm>
            <a:off x="5896947" y="2169092"/>
            <a:ext cx="5840963" cy="1569660"/>
          </a:xfrm>
          <a:prstGeom prst="rect">
            <a:avLst/>
          </a:prstGeom>
          <a:noFill/>
        </p:spPr>
        <p:txBody>
          <a:bodyPr wrap="square" rtlCol="0">
            <a:spAutoFit/>
          </a:bodyPr>
          <a:lstStyle/>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分别删除</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35</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dirty="0">
                <a:latin typeface="Times New Roman" panose="02020603050405020304" pitchFamily="18" charset="0"/>
                <a:ea typeface="华文楷体" panose="02010600040101010101" pitchFamily="2" charset="-122"/>
                <a:cs typeface="Times New Roman" panose="02020603050405020304" pitchFamily="18" charset="0"/>
              </a:rPr>
              <a:t>40</a:t>
            </a:r>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删除后，依然保持为二叉查找树</a:t>
            </a:r>
          </a:p>
        </p:txBody>
      </p:sp>
    </p:spTree>
    <p:extLst>
      <p:ext uri="{BB962C8B-B14F-4D97-AF65-F5344CB8AC3E}">
        <p14:creationId xmlns:p14="http://schemas.microsoft.com/office/powerpoint/2010/main" val="1936474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534919" y="1056841"/>
            <a:ext cx="9881054" cy="4112319"/>
          </a:xfrm>
          <a:prstGeom prst="rect">
            <a:avLst/>
          </a:prstGeom>
          <a:noFill/>
          <a:ln>
            <a:noFill/>
          </a:ln>
        </p:spPr>
      </p:pic>
      <p:sp>
        <p:nvSpPr>
          <p:cNvPr id="3" name="标题 2"/>
          <p:cNvSpPr>
            <a:spLocks noGrp="1"/>
          </p:cNvSpPr>
          <p:nvPr>
            <p:ph type="title"/>
          </p:nvPr>
        </p:nvSpPr>
        <p:spPr>
          <a:xfrm>
            <a:off x="2038772" y="5617029"/>
            <a:ext cx="5966036" cy="574183"/>
          </a:xfrm>
        </p:spPr>
        <p:txBody>
          <a:bodyPr/>
          <a:lstStyle/>
          <a:p>
            <a:r>
              <a:rPr lang="zh-CN" altLang="en-US" b="0" dirty="0">
                <a:solidFill>
                  <a:schemeClr val="tx1"/>
                </a:solidFill>
                <a:latin typeface="华文楷体" panose="02010600040101010101" pitchFamily="2" charset="-122"/>
                <a:ea typeface="华文楷体" panose="02010600040101010101" pitchFamily="2" charset="-122"/>
              </a:rPr>
              <a:t>直接删除，依然为一棵查找树</a:t>
            </a:r>
          </a:p>
        </p:txBody>
      </p:sp>
    </p:spTree>
    <p:extLst>
      <p:ext uri="{BB962C8B-B14F-4D97-AF65-F5344CB8AC3E}">
        <p14:creationId xmlns:p14="http://schemas.microsoft.com/office/powerpoint/2010/main" val="1551454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69074" y="5505062"/>
            <a:ext cx="8915367" cy="574183"/>
          </a:xfrm>
        </p:spPr>
        <p:txBody>
          <a:bodyPr>
            <a:normAutofit/>
          </a:bodyPr>
          <a:lstStyle/>
          <a:p>
            <a:r>
              <a:rPr lang="zh-CN" altLang="en-US" b="0" dirty="0">
                <a:solidFill>
                  <a:schemeClr val="tx1"/>
                </a:solidFill>
                <a:latin typeface="华文楷体" panose="02010600040101010101" pitchFamily="2" charset="-122"/>
                <a:ea typeface="华文楷体" panose="02010600040101010101" pitchFamily="2" charset="-122"/>
              </a:rPr>
              <a:t>用唯一孩子结点替代删除位置上的结点</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569074" y="922822"/>
            <a:ext cx="9702305" cy="4209014"/>
          </a:xfrm>
          <a:prstGeom prst="rect">
            <a:avLst/>
          </a:prstGeom>
          <a:noFill/>
          <a:ln>
            <a:noFill/>
          </a:ln>
        </p:spPr>
      </p:pic>
    </p:spTree>
    <p:extLst>
      <p:ext uri="{BB962C8B-B14F-4D97-AF65-F5344CB8AC3E}">
        <p14:creationId xmlns:p14="http://schemas.microsoft.com/office/powerpoint/2010/main" val="4160561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30629" y="663899"/>
            <a:ext cx="8845420" cy="5942173"/>
          </a:xfrm>
          <a:prstGeom prst="rect">
            <a:avLst/>
          </a:prstGeom>
          <a:noFill/>
          <a:ln>
            <a:noFill/>
          </a:ln>
        </p:spPr>
      </p:pic>
      <p:sp>
        <p:nvSpPr>
          <p:cNvPr id="6" name="文本框 5"/>
          <p:cNvSpPr txBox="1"/>
          <p:nvPr/>
        </p:nvSpPr>
        <p:spPr>
          <a:xfrm>
            <a:off x="8976049" y="583570"/>
            <a:ext cx="2911151" cy="6247864"/>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找替身结点</a:t>
            </a:r>
            <a:endParaRPr lang="en-US" altLang="zh-CN" sz="3200" b="1"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2800" dirty="0">
                <a:highlight>
                  <a:srgbClr val="FFFF00"/>
                </a:highlight>
                <a:latin typeface="华文楷体" panose="02010600040101010101" pitchFamily="2" charset="-122"/>
                <a:ea typeface="华文楷体" panose="02010600040101010101" pitchFamily="2" charset="-122"/>
              </a:rPr>
              <a:t>左子树上的最大结点；即沿左子一路右子找下去。</a:t>
            </a:r>
            <a:endParaRPr lang="en-US" altLang="zh-CN" sz="2800" dirty="0">
              <a:highlight>
                <a:srgbClr val="FFFF00"/>
              </a:highlight>
              <a:latin typeface="华文楷体" panose="02010600040101010101" pitchFamily="2" charset="-122"/>
              <a:ea typeface="华文楷体" panose="02010600040101010101" pitchFamily="2" charset="-122"/>
            </a:endParaRPr>
          </a:p>
          <a:p>
            <a:r>
              <a:rPr lang="en-US" altLang="zh-CN" sz="2800" dirty="0">
                <a:highlight>
                  <a:srgbClr val="FFFF00"/>
                </a:highlight>
                <a:latin typeface="华文楷体" panose="02010600040101010101" pitchFamily="2" charset="-122"/>
                <a:ea typeface="华文楷体" panose="02010600040101010101" pitchFamily="2" charset="-122"/>
              </a:rPr>
              <a:t> </a:t>
            </a:r>
            <a:r>
              <a:rPr lang="zh-CN" altLang="en-US" sz="2800" dirty="0">
                <a:highlight>
                  <a:srgbClr val="FFFF00"/>
                </a:highlight>
                <a:latin typeface="华文楷体" panose="02010600040101010101" pitchFamily="2" charset="-122"/>
                <a:ea typeface="华文楷体" panose="02010600040101010101" pitchFamily="2" charset="-122"/>
              </a:rPr>
              <a:t>或右子树上</a:t>
            </a:r>
            <a:endParaRPr lang="en-US" altLang="zh-CN" sz="2800" dirty="0">
              <a:highlight>
                <a:srgbClr val="FFFF00"/>
              </a:highlight>
              <a:latin typeface="华文楷体" panose="02010600040101010101" pitchFamily="2" charset="-122"/>
              <a:ea typeface="华文楷体" panose="02010600040101010101" pitchFamily="2" charset="-122"/>
            </a:endParaRPr>
          </a:p>
          <a:p>
            <a:r>
              <a:rPr lang="zh-CN" altLang="en-US" sz="2800" dirty="0">
                <a:highlight>
                  <a:srgbClr val="FFFF00"/>
                </a:highlight>
                <a:latin typeface="华文楷体" panose="02010600040101010101" pitchFamily="2" charset="-122"/>
                <a:ea typeface="华文楷体" panose="02010600040101010101" pitchFamily="2" charset="-122"/>
              </a:rPr>
              <a:t>上最小结点。</a:t>
            </a:r>
            <a:r>
              <a:rPr lang="zh-CN" altLang="en-US" sz="2800" dirty="0">
                <a:latin typeface="华文楷体" panose="02010600040101010101" pitchFamily="2" charset="-122"/>
                <a:ea typeface="华文楷体" panose="02010600040101010101" pitchFamily="2" charset="-122"/>
              </a:rPr>
              <a:t>即沿右子一路左子找下去。</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最后变为删替身结点。它最多只有一个孩子。问题转化为前两种。</a:t>
            </a:r>
          </a:p>
        </p:txBody>
      </p:sp>
    </p:spTree>
    <p:extLst>
      <p:ext uri="{BB962C8B-B14F-4D97-AF65-F5344CB8AC3E}">
        <p14:creationId xmlns:p14="http://schemas.microsoft.com/office/powerpoint/2010/main" val="3655685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494823"/>
            <a:ext cx="11396450" cy="4031873"/>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递归方法：</a:t>
            </a:r>
            <a:endParaRPr lang="en-US" altLang="zh-CN" sz="3200" b="1" dirty="0">
              <a:latin typeface="华文楷体" panose="02010600040101010101" pitchFamily="2" charset="-122"/>
              <a:ea typeface="华文楷体" panose="02010600040101010101" pitchFamily="2" charset="-122"/>
            </a:endParaRPr>
          </a:p>
          <a:p>
            <a:endParaRPr lang="en-US" altLang="zh-CN" sz="3200" b="1"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根</a:t>
            </a:r>
            <a:r>
              <a:rPr lang="zh-CN" altLang="en-US" sz="3200" dirty="0">
                <a:latin typeface="华文楷体" panose="02010600040101010101" pitchFamily="2" charset="-122"/>
                <a:ea typeface="华文楷体" panose="02010600040101010101" pitchFamily="2" charset="-122"/>
              </a:rPr>
              <a:t>为空，删除结束</a:t>
            </a:r>
            <a:r>
              <a:rPr lang="zh-CN" altLang="zh-CN"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否则和根结点</a:t>
            </a:r>
            <a:r>
              <a:rPr lang="zh-CN" altLang="en-US" sz="3200" dirty="0">
                <a:latin typeface="华文楷体" panose="02010600040101010101" pitchFamily="2" charset="-122"/>
                <a:ea typeface="华文楷体" panose="02010600040101010101" pitchFamily="2" charset="-122"/>
              </a:rPr>
              <a:t>值</a:t>
            </a:r>
            <a:r>
              <a:rPr lang="zh-CN" altLang="zh-CN" sz="3200" dirty="0">
                <a:latin typeface="华文楷体" panose="02010600040101010101" pitchFamily="2" charset="-122"/>
                <a:ea typeface="华文楷体" panose="02010600040101010101" pitchFamily="2" charset="-122"/>
              </a:rPr>
              <a:t>比较，相同</a:t>
            </a:r>
            <a:r>
              <a:rPr lang="zh-CN" altLang="en-US" sz="3200" dirty="0">
                <a:latin typeface="华文楷体" panose="02010600040101010101" pitchFamily="2" charset="-122"/>
                <a:ea typeface="华文楷体" panose="02010600040101010101" pitchFamily="2" charset="-122"/>
              </a:rPr>
              <a:t>则实施三种删除</a:t>
            </a:r>
            <a:r>
              <a:rPr lang="zh-CN" altLang="zh-CN"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不相同但比根结点值小，在以其左子为根的二叉查找树中</a:t>
            </a:r>
            <a:r>
              <a:rPr lang="zh-CN" altLang="en-US" sz="3200" dirty="0">
                <a:latin typeface="华文楷体" panose="02010600040101010101" pitchFamily="2" charset="-122"/>
                <a:ea typeface="华文楷体" panose="02010600040101010101" pitchFamily="2" charset="-122"/>
              </a:rPr>
              <a:t>继续删除</a:t>
            </a:r>
            <a:r>
              <a:rPr lang="zh-CN" altLang="zh-CN"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pPr>
            <a:r>
              <a:rPr lang="zh-CN" altLang="zh-CN" sz="3200" dirty="0">
                <a:latin typeface="华文楷体" panose="02010600040101010101" pitchFamily="2" charset="-122"/>
                <a:ea typeface="华文楷体" panose="02010600040101010101" pitchFamily="2" charset="-122"/>
              </a:rPr>
              <a:t>不相同但比根结点值大，在以其右子为根的二叉查找树中继续</a:t>
            </a:r>
            <a:r>
              <a:rPr lang="zh-CN" altLang="en-US" sz="3200" dirty="0">
                <a:latin typeface="华文楷体" panose="02010600040101010101" pitchFamily="2" charset="-122"/>
                <a:ea typeface="华文楷体" panose="02010600040101010101" pitchFamily="2" charset="-122"/>
              </a:rPr>
              <a:t>删除</a:t>
            </a:r>
            <a:r>
              <a:rPr lang="zh-CN" altLang="zh-CN" sz="3200" dirty="0">
                <a:latin typeface="华文楷体" panose="02010600040101010101" pitchFamily="2" charset="-122"/>
                <a:ea typeface="华文楷体" panose="02010600040101010101" pitchFamily="2" charset="-122"/>
              </a:rPr>
              <a:t>。</a:t>
            </a:r>
            <a:endParaRPr lang="zh-CN" altLang="en-US" sz="32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8575593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二叉查找树的三种删除</a:t>
            </a:r>
          </a:p>
        </p:txBody>
      </p:sp>
      <p:sp>
        <p:nvSpPr>
          <p:cNvPr id="2" name="文本框 1"/>
          <p:cNvSpPr txBox="1"/>
          <p:nvPr/>
        </p:nvSpPr>
        <p:spPr>
          <a:xfrm>
            <a:off x="341460" y="1480535"/>
            <a:ext cx="11396450" cy="5016758"/>
          </a:xfrm>
          <a:prstGeom prst="rect">
            <a:avLst/>
          </a:prstGeom>
          <a:noFill/>
        </p:spPr>
        <p:txBody>
          <a:bodyPr wrap="square" rtlCol="0">
            <a:spAutoFit/>
          </a:bodyPr>
          <a:lstStyle/>
          <a:p>
            <a:pPr marL="457200" indent="-457200">
              <a:buFont typeface="Wingdings" panose="05000000000000000000" pitchFamily="2" charset="2"/>
              <a:buChar char="ü"/>
            </a:pPr>
            <a:r>
              <a:rPr lang="zh-CN" altLang="en-US" sz="3200" dirty="0">
                <a:latin typeface="华文楷体" panose="02010600040101010101" pitchFamily="2" charset="-122"/>
                <a:ea typeface="华文楷体" panose="02010600040101010101" pitchFamily="2" charset="-122"/>
              </a:rPr>
              <a:t>第一种：待删除结点为叶子。释放待删除结点空间，</a:t>
            </a:r>
            <a:r>
              <a:rPr lang="zh-CN" altLang="en-US" sz="3200" dirty="0">
                <a:highlight>
                  <a:srgbClr val="FFFF00"/>
                </a:highlight>
                <a:latin typeface="华文楷体" panose="02010600040101010101" pitchFamily="2" charset="-122"/>
                <a:ea typeface="华文楷体" panose="02010600040101010101" pitchFamily="2" charset="-122"/>
              </a:rPr>
              <a:t>父子链置为空。</a:t>
            </a:r>
            <a:endParaRPr lang="en-US" altLang="zh-CN" sz="3200" dirty="0">
              <a:highlight>
                <a:srgbClr val="FFFF00"/>
              </a:highlight>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ü"/>
            </a:pP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ü"/>
            </a:pPr>
            <a:r>
              <a:rPr lang="zh-CN" altLang="en-US" sz="3200" dirty="0">
                <a:latin typeface="华文楷体" panose="02010600040101010101" pitchFamily="2" charset="-122"/>
                <a:ea typeface="华文楷体" panose="02010600040101010101" pitchFamily="2" charset="-122"/>
              </a:rPr>
              <a:t>第二种：待删除结点有唯一孩子。用唯一孩子替代待删除结点位置，释放待删除结点空间。</a:t>
            </a: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ü"/>
            </a:pPr>
            <a:endParaRPr lang="en-US" altLang="zh-CN" sz="3200" dirty="0">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ü"/>
            </a:pPr>
            <a:r>
              <a:rPr lang="zh-CN" altLang="en-US" sz="3200" dirty="0">
                <a:latin typeface="华文楷体" panose="02010600040101010101" pitchFamily="2" charset="-122"/>
                <a:ea typeface="华文楷体" panose="02010600040101010101" pitchFamily="2" charset="-122"/>
              </a:rPr>
              <a:t>第三种：待删除结点有两个孩子。在右子树中找到最左侧结点，即右子树中的最小结点，作为替身。用替身的元素替换待删除结点的元素，</a:t>
            </a:r>
            <a:r>
              <a:rPr lang="zh-CN" altLang="en-US" sz="3200" dirty="0">
                <a:highlight>
                  <a:srgbClr val="FFFF00"/>
                </a:highlight>
                <a:latin typeface="华文楷体" panose="02010600040101010101" pitchFamily="2" charset="-122"/>
                <a:ea typeface="华文楷体" panose="02010600040101010101" pitchFamily="2" charset="-122"/>
              </a:rPr>
              <a:t>将问题转为在其右子树中删除替身结点（无左子）。</a:t>
            </a:r>
          </a:p>
        </p:txBody>
      </p:sp>
    </p:spTree>
    <p:extLst>
      <p:ext uri="{BB962C8B-B14F-4D97-AF65-F5344CB8AC3E}">
        <p14:creationId xmlns:p14="http://schemas.microsoft.com/office/powerpoint/2010/main" val="12549267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461290"/>
            <a:ext cx="12086916" cy="4955203"/>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递归程序：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递归算法实现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&gt;::remove(</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(!t) return;</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&lt; t-&gt;data)   remove(x, t-&gt;left);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(x &gt; t-&gt;data )  remove(x, 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028009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0" y="1346990"/>
            <a:ext cx="11265822" cy="5262979"/>
          </a:xfrm>
          <a:prstGeom prst="rect">
            <a:avLst/>
          </a:prstGeom>
          <a:noFill/>
        </p:spPr>
        <p:txBody>
          <a:bodyPr wrap="square" rtlCol="0">
            <a:spAutoFit/>
          </a:bodyPr>
          <a:lstStyle/>
          <a:p>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if (!t-&gt;left &amp;&amp; !t-&gt;right)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叶子结点</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delete 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释放待删除结点</a:t>
            </a:r>
          </a:p>
          <a:p>
            <a:r>
              <a:rPr lang="en-US" altLang="zh-CN" sz="2400"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t = NULL;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父结点和叶子的链接断开</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return;</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if (!t-&gt;left || !t-&gt;right)//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只有一个孩子</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 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t = (t-&gt;left)? t-&gt;left : t-&gt;right; </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父结点链接其唯一孩子结点</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delete </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释放待删除结点</a:t>
            </a: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return;</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6579704" y="3332148"/>
            <a:ext cx="5287618" cy="954107"/>
          </a:xfrm>
          <a:prstGeom prst="rect">
            <a:avLst/>
          </a:prstGeom>
          <a:noFill/>
          <a:ln w="3175">
            <a:solidFill>
              <a:schemeClr val="tx1"/>
            </a:solidFill>
          </a:ln>
        </p:spPr>
        <p:txBody>
          <a:bodyPr wrap="square" rtlCol="0">
            <a:spAutoFit/>
          </a:bodyPr>
          <a:lstStyle/>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注意：</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t</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在读和写两种方式或角色的转换</a:t>
            </a:r>
          </a:p>
        </p:txBody>
      </p:sp>
    </p:spTree>
    <p:extLst>
      <p:ext uri="{BB962C8B-B14F-4D97-AF65-F5344CB8AC3E}">
        <p14:creationId xmlns:p14="http://schemas.microsoft.com/office/powerpoint/2010/main" val="1932156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552263"/>
            <a:ext cx="11265822" cy="3785652"/>
          </a:xfrm>
          <a:prstGeom prst="rect">
            <a:avLst/>
          </a:prstGeom>
          <a:noFill/>
        </p:spPr>
        <p:txBody>
          <a:bodyPr wrap="square" rtlCol="0">
            <a:spAutoFit/>
          </a:bodyPr>
          <a:lstStyle/>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待删除结点有两个孩子的情况</a:t>
            </a:r>
            <a:r>
              <a:rPr lang="zh-CN" altLang="en-US" sz="2400" dirty="0">
                <a:latin typeface="Times New Roman" panose="02020603050405020304" pitchFamily="18" charset="0"/>
                <a:ea typeface="华文楷体" panose="02010600040101010101" pitchFamily="2" charset="-122"/>
                <a:cs typeface="Times New Roman" panose="02020603050405020304" pitchFamily="18" charset="0"/>
              </a:rPr>
              <a:t> 也可以找左子树的最大值</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4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&gt; *p, *substitute;</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p = t-&gt;right;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while (p-&gt;left) p = p-&gt;left;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substitute = p;</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t-&gt;data = substitute-&gt;data;</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remove(substitute-&gt;data</a:t>
            </a:r>
            <a:r>
              <a:rPr lang="en-US"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 t-&gt;right);</a:t>
            </a:r>
            <a:endParaRPr lang="zh-CN"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4393095" y="5220022"/>
            <a:ext cx="7533861" cy="1384995"/>
          </a:xfrm>
          <a:prstGeom prst="rect">
            <a:avLst/>
          </a:prstGeom>
          <a:noFill/>
          <a:ln w="3175">
            <a:solidFill>
              <a:schemeClr val="tx1"/>
            </a:solidFill>
          </a:ln>
        </p:spPr>
        <p:txBody>
          <a:bodyPr wrap="square" rtlCol="0">
            <a:spAutoFit/>
          </a:bodyPr>
          <a:lstStyle/>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思考：</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找到了替身，为啥又回到</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t-&gt;right</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这里递归调用？</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为了删除指针！</a:t>
            </a:r>
          </a:p>
        </p:txBody>
      </p:sp>
    </p:spTree>
    <p:extLst>
      <p:ext uri="{BB962C8B-B14F-4D97-AF65-F5344CB8AC3E}">
        <p14:creationId xmlns:p14="http://schemas.microsoft.com/office/powerpoint/2010/main" val="1934511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静态查找</a:t>
            </a:r>
          </a:p>
        </p:txBody>
      </p:sp>
      <p:sp>
        <p:nvSpPr>
          <p:cNvPr id="3" name="矩形 2"/>
          <p:cNvSpPr/>
          <p:nvPr/>
        </p:nvSpPr>
        <p:spPr>
          <a:xfrm>
            <a:off x="651421" y="1421771"/>
            <a:ext cx="10491051" cy="5262979"/>
          </a:xfrm>
          <a:prstGeom prst="rect">
            <a:avLst/>
          </a:prstGeom>
        </p:spPr>
        <p:txBody>
          <a:bodyPr wrap="square">
            <a:spAutoFit/>
          </a:bodyPr>
          <a:lstStyle/>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illegalSize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private:</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 //</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存储静态数据</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len</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public:</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Search(</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顺序查找</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BSearch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折半查找</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(){delete []data;}</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597964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780862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二叉查找树的删除中</a:t>
            </a:r>
            <a:r>
              <a:rPr lang="en-US" altLang="zh-CN" dirty="0">
                <a:latin typeface="华文楷体" panose="02010600040101010101" pitchFamily="2" charset="-122"/>
                <a:ea typeface="华文楷体" panose="02010600040101010101" pitchFamily="2" charset="-122"/>
              </a:rPr>
              <a:t>t</a:t>
            </a:r>
            <a:r>
              <a:rPr lang="zh-CN" altLang="en-US" dirty="0">
                <a:latin typeface="华文楷体" panose="02010600040101010101" pitchFamily="2" charset="-122"/>
                <a:ea typeface="华文楷体" panose="02010600040101010101" pitchFamily="2" charset="-122"/>
              </a:rPr>
              <a:t>引用形式的作用</a:t>
            </a:r>
          </a:p>
        </p:txBody>
      </p:sp>
      <p:sp>
        <p:nvSpPr>
          <p:cNvPr id="2" name="文本框 1"/>
          <p:cNvSpPr txBox="1"/>
          <p:nvPr/>
        </p:nvSpPr>
        <p:spPr>
          <a:xfrm>
            <a:off x="341460" y="1346990"/>
            <a:ext cx="11340467" cy="4955203"/>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递归程序分析：</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鉴于函数参数表中的引用参数</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删除叶子时的，</a:t>
            </a:r>
            <a:r>
              <a:rPr lang="en-US" altLang="zh-CN" sz="2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t=NULL,</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就完成了将父结点对应的孩子字段置为空。</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删除只有一个孩子的结点时，</a:t>
            </a:r>
            <a:r>
              <a:rPr lang="en-US" altLang="zh-CN" sz="2800"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t = (t-&gt;left)? t-&gt;left : t-&gt;right; </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据将唯一的孩子链到了待删除结点的</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父结点</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对应的孩子链上。</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删除有两个孩子的结点时，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remove(substitute-&gt;data</a:t>
            </a:r>
            <a:r>
              <a:rPr lang="en-US" altLang="zh-CN" sz="2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 t-&gt;right);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保持递归调用时前后两次的参数引用关系，即便替身结点就是待删结点的右子，也保持了操作的正确性。</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812916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59" y="1496281"/>
            <a:ext cx="11620385" cy="3600986"/>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非递归方法一：</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由根向下查找，每层有一个结点参与。</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用</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指向当前结点，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指向其父结点。父一路跟随其子下行，并随时修改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flag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标志以</a:t>
            </a:r>
            <a:r>
              <a:rPr lang="zh-CN" altLang="zh-CN" sz="28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记忆当前父子关系是顺左分支还是右分支</a:t>
            </a:r>
            <a:r>
              <a:rPr lang="zh-CN" altLang="en-US" sz="28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根据</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parent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flag</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完成对父结点孩子字段的修改任务。</a:t>
            </a:r>
            <a:endParaRPr lang="en-US" altLang="zh-CN" sz="4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526147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552263"/>
            <a:ext cx="11265822" cy="4955203"/>
          </a:xfrm>
          <a:prstGeom prst="rect">
            <a:avLst/>
          </a:prstGeom>
          <a:noFill/>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非递归程序：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非递归算法实现</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void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binarySearchTree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&gt;::remove(const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&amp;x)</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(!root) return;</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*p, *parent;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int flag; //0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为父结点顺左子下来，</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为父结点顺右子下来。</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root; parent = NULL;</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191641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346990"/>
            <a:ext cx="11265822" cy="5262979"/>
          </a:xfrm>
          <a:prstGeom prst="rect">
            <a:avLst/>
          </a:prstGeom>
          <a:noFill/>
        </p:spPr>
        <p:txBody>
          <a:bodyPr wrap="square" rtlCol="0">
            <a:spAutoFit/>
          </a:bodyPr>
          <a:lstStyle/>
          <a:p>
            <a:r>
              <a:rPr lang="en-US" altLang="zh-CN" sz="2800" dirty="0"/>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while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 x &lt; p-&gt;data)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 = p; flag = 0;</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p-&gt;left; continue;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 x &gt; p-&gt;data)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 = p; flag = 1;</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p-&gt;right; continue;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6639339" y="3538330"/>
            <a:ext cx="4373218" cy="584775"/>
          </a:xfrm>
          <a:prstGeom prst="rect">
            <a:avLst/>
          </a:prstGeom>
          <a:noFill/>
          <a:ln w="3175">
            <a:solidFill>
              <a:schemeClr val="tx1"/>
            </a:solidFill>
          </a:ln>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注意</a:t>
            </a:r>
            <a:r>
              <a:rPr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  continue</a:t>
            </a:r>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的好处</a:t>
            </a:r>
          </a:p>
        </p:txBody>
      </p:sp>
    </p:spTree>
    <p:extLst>
      <p:ext uri="{BB962C8B-B14F-4D97-AF65-F5344CB8AC3E}">
        <p14:creationId xmlns:p14="http://schemas.microsoft.com/office/powerpoint/2010/main" val="38795380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341460" y="1346990"/>
            <a:ext cx="11265822" cy="5262979"/>
          </a:xfrm>
          <a:prstGeom prst="rect">
            <a:avLst/>
          </a:prstGeom>
          <a:noFill/>
        </p:spPr>
        <p:txBody>
          <a:bodyPr wrap="square" rtlCol="0">
            <a:spAutoFit/>
          </a:bodyPr>
          <a:lstStyle/>
          <a:p>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删除开始</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(!p-&gt;left &amp;&amp; !p-&gt;right)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叶子结点</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delete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(!parent) {root = NULL; return;}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待删除结点为根，且根为叶子</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(flag == 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待删除结点为父结点的左子</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parent-&gt;left = NULL;</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parent-&gt;right = NULL;</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叶子</a:t>
            </a:r>
          </a:p>
        </p:txBody>
      </p:sp>
    </p:spTree>
    <p:extLst>
      <p:ext uri="{BB962C8B-B14F-4D97-AF65-F5344CB8AC3E}">
        <p14:creationId xmlns:p14="http://schemas.microsoft.com/office/powerpoint/2010/main" val="5235751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2171" y="843137"/>
            <a:ext cx="11265822" cy="5693866"/>
          </a:xfrm>
          <a:prstGeom prst="rect">
            <a:avLst/>
          </a:prstGeom>
          <a:noFill/>
        </p:spPr>
        <p:txBody>
          <a:bodyPr wrap="square" rtlCol="0">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(!p-&gt;left || !p-&gt;right)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待删除结点仅有一个孩子结点</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 p;</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(!parent)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待删除结点为根，且根有一个孩子</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root = (p-&gt;left)?p-&gt;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left:p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if (flag == 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待删除结点为父结点的左子</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parent-&gt;left = (p-&gt;left)?p-&gt;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left:p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else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待删除结点为父结点的右子</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parent-&gt;right = (p-&gt;left)?p-&gt;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left:p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delete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tmp</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return;</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仅有一个孩子</a:t>
            </a:r>
          </a:p>
        </p:txBody>
      </p:sp>
    </p:spTree>
    <p:extLst>
      <p:ext uri="{BB962C8B-B14F-4D97-AF65-F5344CB8AC3E}">
        <p14:creationId xmlns:p14="http://schemas.microsoft.com/office/powerpoint/2010/main" val="8035346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7426" y="880459"/>
            <a:ext cx="11265822" cy="5693866"/>
          </a:xfrm>
          <a:prstGeom prst="rect">
            <a:avLst/>
          </a:prstGeom>
          <a:noFill/>
        </p:spPr>
        <p:txBody>
          <a:bodyPr wrap="square" rtlCol="0">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待删除结点有二个孩子结点</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Node&lt;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 *q, *substitute;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parent = p; flag = 0; q = p-&gt;left;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 (q-&gt;right) {parent = q; flag = 1; q = q-&gt;right;}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substitute = q;</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交换待删除结点和替身的元素值</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e;    e = p-&gt;data;</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p-&gt;data = substitute-&gt;data;    substitute-&gt;data = 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p = substitute;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删除结点指针变为替身继续返回循环</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}//while</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nvSpPr>
        <p:spPr>
          <a:xfrm>
            <a:off x="3816625" y="5989550"/>
            <a:ext cx="7275444" cy="584775"/>
          </a:xfrm>
          <a:prstGeom prst="rect">
            <a:avLst/>
          </a:prstGeom>
          <a:noFill/>
          <a:ln w="3175">
            <a:solidFill>
              <a:schemeClr val="tx1"/>
            </a:solidFill>
          </a:ln>
        </p:spPr>
        <p:txBody>
          <a:bodyPr wrap="square" rtlCol="0">
            <a:spAutoFit/>
          </a:bodyPr>
          <a:lstStyle/>
          <a:p>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注意：</a:t>
            </a:r>
            <a:r>
              <a:rPr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substitute-&gt;data = e</a:t>
            </a:r>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的好处</a:t>
            </a:r>
          </a:p>
        </p:txBody>
      </p:sp>
    </p:spTree>
    <p:extLst>
      <p:ext uri="{BB962C8B-B14F-4D97-AF65-F5344CB8AC3E}">
        <p14:creationId xmlns:p14="http://schemas.microsoft.com/office/powerpoint/2010/main" val="16183825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二叉查找树的删除</a:t>
            </a:r>
          </a:p>
        </p:txBody>
      </p:sp>
      <p:sp>
        <p:nvSpPr>
          <p:cNvPr id="2" name="文本框 1"/>
          <p:cNvSpPr txBox="1"/>
          <p:nvPr/>
        </p:nvSpPr>
        <p:spPr>
          <a:xfrm>
            <a:off x="413326" y="1346990"/>
            <a:ext cx="11616749" cy="5016758"/>
          </a:xfrm>
          <a:prstGeom prst="rect">
            <a:avLst/>
          </a:prstGeom>
          <a:noFill/>
        </p:spPr>
        <p:txBody>
          <a:bodyPr wrap="square" rtlCol="0">
            <a:spAutoFit/>
          </a:bodyPr>
          <a:lstStyle/>
          <a:p>
            <a:r>
              <a:rPr lang="zh-CN" altLang="en-US" sz="3200" b="1" dirty="0">
                <a:latin typeface="华文楷体" panose="02010600040101010101" pitchFamily="2" charset="-122"/>
                <a:ea typeface="华文楷体" panose="02010600040101010101" pitchFamily="2" charset="-122"/>
              </a:rPr>
              <a:t>时间复杂度：</a:t>
            </a:r>
            <a:endParaRPr lang="en-US" altLang="zh-CN" sz="3200" b="1" dirty="0">
              <a:latin typeface="华文楷体" panose="02010600040101010101" pitchFamily="2" charset="-122"/>
              <a:ea typeface="华文楷体" panose="02010600040101010101" pitchFamily="2" charset="-122"/>
            </a:endParaRPr>
          </a:p>
          <a:p>
            <a:endParaRPr lang="en-US" altLang="zh-CN" sz="3200" b="1"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为找到待删除结点，需要从根开始逐层比较。</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如果待删除结点是叶子或者只有一个孩子，删除的时间为常量阶，查找时间最多为树的高度。</a:t>
            </a:r>
            <a:endParaRPr lang="en-US" altLang="zh-CN" sz="3200" dirty="0">
              <a:latin typeface="华文楷体" panose="02010600040101010101" pitchFamily="2" charset="-122"/>
              <a:ea typeface="华文楷体" panose="02010600040101010101" pitchFamily="2" charset="-122"/>
            </a:endParaRPr>
          </a:p>
          <a:p>
            <a:endParaRPr lang="en-US" altLang="zh-CN" sz="3200" dirty="0">
              <a:latin typeface="华文楷体" panose="02010600040101010101" pitchFamily="2" charset="-122"/>
              <a:ea typeface="华文楷体" panose="02010600040101010101" pitchFamily="2" charset="-122"/>
            </a:endParaRPr>
          </a:p>
          <a:p>
            <a:r>
              <a:rPr lang="zh-CN" altLang="en-US" sz="3200" dirty="0">
                <a:latin typeface="华文楷体" panose="02010600040101010101" pitchFamily="2" charset="-122"/>
                <a:ea typeface="华文楷体" panose="02010600040101010101" pitchFamily="2" charset="-122"/>
              </a:rPr>
              <a:t>如果待删除结点有两个孩子，继续向下找替身结点，找到替身并替换了待删除结点的值后，又回到待删除结点位置，向下删除替身结点。时间最多为树高的两倍。</a:t>
            </a:r>
            <a:endParaRPr lang="en-US" altLang="zh-CN" sz="3200" dirty="0">
              <a:latin typeface="华文楷体" panose="02010600040101010101" pitchFamily="2" charset="-122"/>
              <a:ea typeface="华文楷体" panose="02010600040101010101" pitchFamily="2" charset="-122"/>
            </a:endParaRPr>
          </a:p>
        </p:txBody>
      </p:sp>
      <p:sp>
        <p:nvSpPr>
          <p:cNvPr id="3" name="椭圆 2"/>
          <p:cNvSpPr/>
          <p:nvPr/>
        </p:nvSpPr>
        <p:spPr>
          <a:xfrm>
            <a:off x="11415713" y="6472238"/>
            <a:ext cx="171450"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63344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顺序统计*</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平衡二叉查找树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6920266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顺序统计</a:t>
            </a:r>
          </a:p>
        </p:txBody>
      </p:sp>
      <p:sp>
        <p:nvSpPr>
          <p:cNvPr id="2" name="文本框 1"/>
          <p:cNvSpPr txBox="1"/>
          <p:nvPr/>
        </p:nvSpPr>
        <p:spPr>
          <a:xfrm>
            <a:off x="341460" y="1536234"/>
            <a:ext cx="11625253" cy="3539430"/>
          </a:xfrm>
          <a:prstGeom prst="rect">
            <a:avLst/>
          </a:prstGeom>
          <a:noFill/>
        </p:spPr>
        <p:txBody>
          <a:bodyPr wrap="square" rtlCol="0">
            <a:spAutoFit/>
          </a:bodyPr>
          <a:lstStyle/>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顺序统计的核心操作是在集合中</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查找第</a:t>
            </a:r>
            <a:r>
              <a:rPr lang="en-US" altLang="zh-CN" sz="2800" b="1"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个顺序统计量</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（集合中第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大或第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小的元素），以下假定找第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对于静态表，常用顺序存储。顺序存储时可使用以下三种求解方法：</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第一种处理办法是对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个元素从小到大排序，然后在下标</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处找到目标元素，时间花费为数组排序的时间。如使用插入排序或者冒泡排序，时间复杂度为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O(n</a:t>
            </a:r>
            <a:r>
              <a:rPr lang="en-US" altLang="zh-CN" sz="2800" baseline="30000" dirty="0">
                <a:latin typeface="Times New Roman" panose="02020603050405020304" pitchFamily="18" charset="0"/>
                <a:ea typeface="华文楷体" panose="02010600040101010101" pitchFamily="2" charset="-122"/>
                <a:cs typeface="Times New Roman" panose="02020603050405020304" pitchFamily="18" charset="0"/>
              </a:rPr>
              <a:t>2</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3041450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8662" y="487492"/>
            <a:ext cx="11549270" cy="6124754"/>
          </a:xfrm>
          <a:prstGeom prst="rect">
            <a:avLst/>
          </a:prstGeom>
        </p:spPr>
        <p:txBody>
          <a:bodyPr wrap="square">
            <a:spAutoFit/>
          </a:bodyPr>
          <a:lstStyle/>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n)</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len</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 n;</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 = new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[n+1]; //</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多一个哨兵位</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if (!data) throw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illegalSize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for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=1;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&lt;n+1;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]=a[i-1]; //0</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下标不用</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p>
          <a:p>
            <a:pPr indent="270510" algn="just"/>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template &lt;class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staticSearch</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&lt;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&gt;::Search(</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elemType</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&amp;x)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const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rPr>
              <a:t>顺序查找</a:t>
            </a: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int</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data[0] = x;</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for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len</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&gt;=0;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if (data[</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]==x) break;</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    return </a:t>
            </a:r>
            <a:r>
              <a:rPr lang="en-US" altLang="zh-CN" sz="2800" kern="1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70510" algn="just"/>
            <a:r>
              <a:rPr lang="en-US" altLang="zh-CN" sz="28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800602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顺序统计</a:t>
            </a:r>
          </a:p>
        </p:txBody>
      </p:sp>
      <p:sp>
        <p:nvSpPr>
          <p:cNvPr id="2" name="文本框 1"/>
          <p:cNvSpPr txBox="1"/>
          <p:nvPr/>
        </p:nvSpPr>
        <p:spPr>
          <a:xfrm>
            <a:off x="341460" y="1675381"/>
            <a:ext cx="11625253" cy="3539430"/>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第二种方法，将前</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个元素进行从小到大排序，最后一个元素即当前的第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小元素，后续元素逐个和第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个元素比较，比它大，丢弃；比它小，插入到前面的某个位置，原来的第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小元素成为新的第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42913"/>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当所有元素如此处理完毕，得到的长度为</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的有序序列的最后一个即第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小元素。如果最初前</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个元素用冒泡排序，比较次数为</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(i-1)/2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，后面所有</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个元素插入的时间为</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，总时间为</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(i-1)/2,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远远小于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时，时间复杂度为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O(</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31019861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顺序统计</a:t>
            </a:r>
          </a:p>
        </p:txBody>
      </p:sp>
      <p:sp>
        <p:nvSpPr>
          <p:cNvPr id="2" name="文本框 1"/>
          <p:cNvSpPr txBox="1"/>
          <p:nvPr/>
        </p:nvSpPr>
        <p:spPr>
          <a:xfrm>
            <a:off x="341460" y="1536234"/>
            <a:ext cx="11625253" cy="3970318"/>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第三种方法，可以对数据依然采用冒泡的思想，从后往前冒小泡，即一趟两两比较过后，第一个元素为最小值。当进行</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趟后，第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个元素即第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小元素。比较次数为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(n-1)+(n-2)+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(i+1)/2,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当</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远远小于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时，时间复杂度为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O(</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还有一个</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优化的手段</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假设一共有</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个元素，现在要取第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小元素。可以比较</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值的大小：如果</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&lt;n-i+1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，问题依然是取第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小元素；如果</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&gt;n-i+1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，问题变为取第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大元素。</a:t>
            </a:r>
            <a:endParaRPr lang="zh-CN" altLang="en-US" sz="88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765142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顺序统计</a:t>
            </a:r>
          </a:p>
        </p:txBody>
      </p:sp>
      <p:sp>
        <p:nvSpPr>
          <p:cNvPr id="2" name="文本框 1"/>
          <p:cNvSpPr txBox="1"/>
          <p:nvPr/>
        </p:nvSpPr>
        <p:spPr>
          <a:xfrm>
            <a:off x="341460" y="1536234"/>
            <a:ext cx="11625253" cy="3539430"/>
          </a:xfrm>
          <a:prstGeom prst="rect">
            <a:avLst/>
          </a:prstGeom>
          <a:noFill/>
        </p:spPr>
        <p:txBody>
          <a:bodyPr wrap="square" rtlCol="0">
            <a:spAutoFit/>
          </a:bodyPr>
          <a:lstStyle/>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对于动态表，常用二叉查找树存储。在二叉查找树中可用以下求解方法：</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如果查找第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小元素，顺着根一路左子下去，找到最左侧结点即为最小结点，时间复杂度是二叉树的高度；</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如果查找第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小元素即最大元素，顺着根一路右子下去，找到最右侧结点即最大结点，时间复杂度也是树的高度。</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2800" dirty="0"/>
          </a:p>
        </p:txBody>
      </p:sp>
    </p:spTree>
    <p:extLst>
      <p:ext uri="{BB962C8B-B14F-4D97-AF65-F5344CB8AC3E}">
        <p14:creationId xmlns:p14="http://schemas.microsoft.com/office/powerpoint/2010/main" val="10571677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7404" y="947559"/>
            <a:ext cx="11625253" cy="5693866"/>
          </a:xfrm>
          <a:prstGeom prst="rect">
            <a:avLst/>
          </a:prstGeom>
          <a:noFill/>
        </p:spPr>
        <p:txBody>
          <a:bodyPr wrap="square" rtlCol="0">
            <a:spAutoFit/>
          </a:bodyPr>
          <a:lstStyle/>
          <a:p>
            <a:pPr marL="457200"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一个更一般的查找第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（非</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）小元素的简单方法：</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357188"/>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对每个结点</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增加一个</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字段</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记录了以该结点为根的二叉查找树中结点的个数。</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357188"/>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查找具体</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方法</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为：首先和根比较</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814388" indent="-457200">
              <a:buFont typeface="Arial" panose="020B0604020202020204" pitchFamily="34" charset="0"/>
              <a:buChar char="•"/>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如果根的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小于</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则无第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小结点，查找结束；</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814388" indent="-457200">
              <a:buFont typeface="Arial" panose="020B0604020202020204" pitchFamily="34" charset="0"/>
              <a:buChar char="•"/>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如果根的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值等于</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，则最大结点即第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小结点；</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814388" indent="-457200">
              <a:buFont typeface="Arial" panose="020B0604020202020204" pitchFamily="34" charset="0"/>
              <a:buChar char="•"/>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如果根的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值大于</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，观察其左子</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1271588" lvl="1"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若左子的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小于</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且</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左子</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size=1,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则</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左子父结点即</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根为第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小结点；</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否则</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在</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根的</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右子树中找第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左子的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值</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（根）小的结点；</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1271588" lvl="1" indent="-457200">
              <a:buFont typeface="Wingdings" panose="05000000000000000000" pitchFamily="2" charset="2"/>
              <a:buChar char="Ø"/>
            </a:pP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若左子的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大于或者等于</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在以左子为根的二叉查找树中重复以上操作去找第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小结点。</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814388" lvl="1"/>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pPr marL="357188"/>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可以看出，每层最多检查两个结点，时间消耗最大为树高的两倍。</a:t>
            </a:r>
          </a:p>
        </p:txBody>
      </p:sp>
    </p:spTree>
    <p:extLst>
      <p:ext uri="{BB962C8B-B14F-4D97-AF65-F5344CB8AC3E}">
        <p14:creationId xmlns:p14="http://schemas.microsoft.com/office/powerpoint/2010/main" val="40504477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顺序统计示例</a:t>
            </a:r>
          </a:p>
        </p:txBody>
      </p:sp>
      <p:sp>
        <p:nvSpPr>
          <p:cNvPr id="2" name="文本框 1"/>
          <p:cNvSpPr txBox="1"/>
          <p:nvPr/>
        </p:nvSpPr>
        <p:spPr>
          <a:xfrm>
            <a:off x="341460" y="1536234"/>
            <a:ext cx="5430690" cy="3108543"/>
          </a:xfrm>
          <a:prstGeom prst="rect">
            <a:avLst/>
          </a:prstGeom>
          <a:noFill/>
        </p:spPr>
        <p:txBody>
          <a:bodyPr wrap="square" rtlCol="0">
            <a:spAutoFit/>
          </a:bodyPr>
          <a:lstStyle/>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找</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小元素的值</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size=8</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大，</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再</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找左子</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size=4</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大，</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再找其左子</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size=2</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小，</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3-2=1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故</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的父结点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便是第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5896947" y="1698814"/>
            <a:ext cx="4816614" cy="3376850"/>
          </a:xfrm>
          <a:prstGeom prst="rect">
            <a:avLst/>
          </a:prstGeom>
          <a:noFill/>
          <a:ln>
            <a:noFill/>
          </a:ln>
        </p:spPr>
      </p:pic>
    </p:spTree>
    <p:extLst>
      <p:ext uri="{BB962C8B-B14F-4D97-AF65-F5344CB8AC3E}">
        <p14:creationId xmlns:p14="http://schemas.microsoft.com/office/powerpoint/2010/main" val="10597984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顺序统计示例</a:t>
            </a:r>
          </a:p>
        </p:txBody>
      </p:sp>
      <p:sp>
        <p:nvSpPr>
          <p:cNvPr id="2" name="文本框 1"/>
          <p:cNvSpPr txBox="1"/>
          <p:nvPr/>
        </p:nvSpPr>
        <p:spPr>
          <a:xfrm>
            <a:off x="341459" y="1536233"/>
            <a:ext cx="5244953" cy="4107329"/>
          </a:xfrm>
          <a:prstGeom prst="rect">
            <a:avLst/>
          </a:prstGeom>
          <a:noFill/>
        </p:spPr>
        <p:txBody>
          <a:bodyPr wrap="square" rtlCol="0">
            <a:spAutoFit/>
          </a:bodyPr>
          <a:lstStyle/>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找</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6</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小元素的值</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size=8</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大，</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再</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找左子</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size=4</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且</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6-4</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不等于</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下面就在</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80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右子</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为根的右子树中找第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6-4-1=1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小的值（最小），顺着</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150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一路左子找最左侧结点</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100</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，它就是第</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6</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小结点。</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5896947" y="1698814"/>
            <a:ext cx="4816614" cy="3376850"/>
          </a:xfrm>
          <a:prstGeom prst="rect">
            <a:avLst/>
          </a:prstGeom>
          <a:noFill/>
          <a:ln>
            <a:noFill/>
          </a:ln>
        </p:spPr>
      </p:pic>
    </p:spTree>
    <p:extLst>
      <p:ext uri="{BB962C8B-B14F-4D97-AF65-F5344CB8AC3E}">
        <p14:creationId xmlns:p14="http://schemas.microsoft.com/office/powerpoint/2010/main" val="42165423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zh-CN" altLang="en-US" dirty="0">
                <a:latin typeface="华文楷体" panose="02010600040101010101" pitchFamily="2" charset="-122"/>
                <a:ea typeface="华文楷体" panose="02010600040101010101" pitchFamily="2" charset="-122"/>
              </a:rPr>
              <a:t>顺序统计</a:t>
            </a:r>
          </a:p>
        </p:txBody>
      </p:sp>
      <p:sp>
        <p:nvSpPr>
          <p:cNvPr id="2" name="文本框 1"/>
          <p:cNvSpPr txBox="1"/>
          <p:nvPr/>
        </p:nvSpPr>
        <p:spPr>
          <a:xfrm>
            <a:off x="341460" y="1536234"/>
            <a:ext cx="11148175" cy="2246769"/>
          </a:xfrm>
          <a:prstGeom prst="rect">
            <a:avLst/>
          </a:prstGeom>
          <a:noFill/>
        </p:spPr>
        <p:txBody>
          <a:bodyPr wrap="square" rtlCol="0">
            <a:spAutoFit/>
          </a:bodyPr>
          <a:lstStyle/>
          <a:p>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另一个办法：</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对二叉树做一次中序遍历，遍历结果序列是从小到大有序的。如果将该结果放入一个数组中，下标为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i-1</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的元素即第</a:t>
            </a:r>
            <a:r>
              <a:rPr lang="en-US" altLang="zh-CN" sz="2800" dirty="0" err="1">
                <a:latin typeface="Times New Roman" panose="02020603050405020304" pitchFamily="18" charset="0"/>
                <a:ea typeface="华文楷体" panose="02010600040101010101" pitchFamily="2" charset="-122"/>
                <a:cs typeface="Times New Roman" panose="02020603050405020304" pitchFamily="18" charset="0"/>
              </a:rPr>
              <a:t>i</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小元素。此方法时间消耗为中序遍历花费，时间复杂度为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O(n)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；数组为额外空间消耗，空间复杂度为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O(n)</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椭圆 2"/>
          <p:cNvSpPr/>
          <p:nvPr/>
        </p:nvSpPr>
        <p:spPr>
          <a:xfrm>
            <a:off x="11658600" y="6415088"/>
            <a:ext cx="200025" cy="200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843051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850540" cy="5060598"/>
          </a:xfrm>
        </p:spPr>
        <p:txBody>
          <a:bodyPr>
            <a:normAutofit/>
          </a:bodyPr>
          <a:lstStyle/>
          <a:p>
            <a:pPr marL="0" indent="0">
              <a:buNone/>
            </a:pPr>
            <a:r>
              <a:rPr lang="zh-CN" altLang="en-US" sz="3200" b="0" dirty="0">
                <a:latin typeface="华文楷体" panose="02010600040101010101" pitchFamily="2" charset="-122"/>
                <a:ea typeface="华文楷体" panose="02010600040101010101" pitchFamily="2" charset="-122"/>
              </a:rPr>
              <a:t>二叉查找树的查找、插入、删除</a:t>
            </a:r>
            <a:r>
              <a:rPr lang="zh-CN" altLang="zh-CN" sz="3200" b="0" dirty="0">
                <a:latin typeface="华文楷体" panose="02010600040101010101" pitchFamily="2" charset="-122"/>
                <a:ea typeface="华文楷体" panose="02010600040101010101" pitchFamily="2" charset="-122"/>
              </a:rPr>
              <a:t>时间复杂度均为二叉树的高度。如果该二叉树形态极端，是单支树，即每个结点只有一个孩子，二叉树的高度都是结点的个数，时间复杂度都达到</a:t>
            </a:r>
            <a:r>
              <a:rPr lang="en-US" altLang="zh-CN" sz="3200" b="0" dirty="0">
                <a:latin typeface="华文楷体" panose="02010600040101010101" pitchFamily="2" charset="-122"/>
                <a:ea typeface="华文楷体" panose="02010600040101010101" pitchFamily="2" charset="-122"/>
              </a:rPr>
              <a:t>O(n) </a:t>
            </a:r>
            <a:r>
              <a:rPr lang="zh-CN" altLang="en-US" sz="3200" b="0" dirty="0">
                <a:latin typeface="华文楷体" panose="02010600040101010101" pitchFamily="2" charset="-122"/>
                <a:ea typeface="华文楷体" panose="02010600040101010101" pitchFamily="2" charset="-122"/>
              </a:rPr>
              <a:t>。</a:t>
            </a:r>
            <a:endParaRPr lang="en-US" altLang="zh-CN" sz="3200" b="0" dirty="0">
              <a:latin typeface="华文楷体" panose="02010600040101010101" pitchFamily="2" charset="-122"/>
              <a:ea typeface="华文楷体" panose="02010600040101010101" pitchFamily="2" charset="-122"/>
            </a:endParaRPr>
          </a:p>
          <a:p>
            <a:pPr marL="0" indent="0">
              <a:buNone/>
            </a:pPr>
            <a:endParaRPr lang="en-US" altLang="zh-CN" sz="3200" b="0" dirty="0">
              <a:latin typeface="华文楷体" panose="02010600040101010101" pitchFamily="2" charset="-122"/>
              <a:ea typeface="华文楷体" panose="02010600040101010101" pitchFamily="2" charset="-122"/>
            </a:endParaRPr>
          </a:p>
          <a:p>
            <a:pPr marL="0" indent="0">
              <a:buNone/>
            </a:pPr>
            <a:r>
              <a:rPr lang="zh-CN" altLang="en-US" sz="3200" b="0" dirty="0">
                <a:latin typeface="华文楷体" panose="02010600040101010101" pitchFamily="2" charset="-122"/>
                <a:ea typeface="华文楷体" panose="02010600040101010101" pitchFamily="2" charset="-122"/>
              </a:rPr>
              <a:t>如何解决？</a:t>
            </a:r>
            <a:endParaRPr lang="en-US" altLang="zh-CN" sz="3200" b="0" dirty="0">
              <a:latin typeface="华文楷体" panose="02010600040101010101" pitchFamily="2" charset="-122"/>
              <a:ea typeface="华文楷体" panose="02010600040101010101" pitchFamily="2" charset="-122"/>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二叉查找树的问题</a:t>
            </a:r>
          </a:p>
        </p:txBody>
      </p:sp>
    </p:spTree>
    <p:extLst>
      <p:ext uri="{BB962C8B-B14F-4D97-AF65-F5344CB8AC3E}">
        <p14:creationId xmlns:p14="http://schemas.microsoft.com/office/powerpoint/2010/main" val="6145288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2373200" y="2135297"/>
            <a:ext cx="3941876" cy="3251089"/>
          </a:xfrm>
        </p:spPr>
        <p:txBody>
          <a:bodyPr>
            <a:noAutofit/>
          </a:body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静态查找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动态查找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二叉查找树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顺序统计*</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3" name="Rectangle 3"/>
          <p:cNvSpPr txBox="1">
            <a:spLocks noChangeArrowheads="1"/>
          </p:cNvSpPr>
          <p:nvPr/>
        </p:nvSpPr>
        <p:spPr>
          <a:xfrm>
            <a:off x="6472239" y="2135298"/>
            <a:ext cx="3941876" cy="325108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Wingdings" panose="05000000000000000000" pitchFamily="2" charset="2"/>
              <a:buChar char="p"/>
              <a:defRPr sz="2400" b="1"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Wingdings" panose="05000000000000000000" pitchFamily="2" charset="2"/>
              <a:buChar char="Ø"/>
              <a:defRPr sz="2000" b="1"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Char char="Ø"/>
              <a:defRPr/>
            </a:pPr>
            <a:r>
              <a:rPr lang="zh-CN" altLang="en-US" sz="2800" dirty="0">
                <a:solidFill>
                  <a:srgbClr val="FF0000"/>
                </a:solidFill>
                <a:latin typeface="华文楷体" pitchFamily="2" charset="-122"/>
                <a:ea typeface="华文楷体" pitchFamily="2" charset="-122"/>
              </a:rPr>
              <a:t>平衡二叉查找树</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红黑树</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外部查找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r>
              <a:rPr lang="zh-CN" altLang="en-US" sz="2800" dirty="0">
                <a:latin typeface="华文楷体" pitchFamily="2" charset="-122"/>
                <a:ea typeface="华文楷体" pitchFamily="2" charset="-122"/>
              </a:rPr>
              <a:t> 哈希查找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35718034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en-US" altLang="zh-CN" sz="2800" dirty="0">
                <a:solidFill>
                  <a:srgbClr val="FF0000"/>
                </a:solidFill>
                <a:latin typeface="华文楷体" pitchFamily="2" charset="-122"/>
                <a:ea typeface="华文楷体" pitchFamily="2" charset="-122"/>
              </a:rPr>
              <a:t>AVL</a:t>
            </a:r>
            <a:r>
              <a:rPr lang="zh-CN" altLang="en-US" sz="2800" dirty="0">
                <a:solidFill>
                  <a:srgbClr val="FF0000"/>
                </a:solidFill>
                <a:latin typeface="华文楷体" pitchFamily="2" charset="-122"/>
                <a:ea typeface="华文楷体" pitchFamily="2" charset="-122"/>
              </a:rPr>
              <a:t>树定义</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AVL</a:t>
            </a:r>
            <a:r>
              <a:rPr lang="zh-CN" altLang="en-US" sz="2800" dirty="0">
                <a:latin typeface="华文楷体" pitchFamily="2" charset="-122"/>
                <a:ea typeface="华文楷体" pitchFamily="2" charset="-122"/>
              </a:rPr>
              <a:t>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AVL</a:t>
            </a:r>
            <a:r>
              <a:rPr lang="zh-CN" altLang="en-US" sz="2800" dirty="0">
                <a:latin typeface="华文楷体" pitchFamily="2" charset="-122"/>
                <a:ea typeface="华文楷体" pitchFamily="2" charset="-122"/>
              </a:rPr>
              <a:t>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平衡二叉查找（</a:t>
            </a:r>
            <a:r>
              <a:rPr lang="en-US" altLang="zh-CN" sz="3200" b="1" dirty="0">
                <a:latin typeface="华文楷体" pitchFamily="2" charset="-122"/>
                <a:ea typeface="华文楷体" pitchFamily="2" charset="-122"/>
              </a:rPr>
              <a:t>AVL</a:t>
            </a:r>
            <a:r>
              <a:rPr lang="zh-CN" altLang="en-US" sz="3200" b="1" dirty="0">
                <a:latin typeface="华文楷体" pitchFamily="2" charset="-122"/>
                <a:ea typeface="华文楷体" pitchFamily="2" charset="-122"/>
              </a:rPr>
              <a:t>）树：</a:t>
            </a:r>
          </a:p>
        </p:txBody>
      </p:sp>
    </p:spTree>
    <p:extLst>
      <p:ext uri="{BB962C8B-B14F-4D97-AF65-F5344CB8AC3E}">
        <p14:creationId xmlns:p14="http://schemas.microsoft.com/office/powerpoint/2010/main" val="3941700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15505" y="1577817"/>
            <a:ext cx="11432548" cy="5021766"/>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待查找元素如果不存在，从</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下标就比到了</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下标，元素比较次数为</a:t>
            </a:r>
            <a:r>
              <a:rPr lang="en-US" altLang="zh-CN" sz="2800" b="0" dirty="0">
                <a:ea typeface="华文楷体" panose="02010600040101010101" pitchFamily="2" charset="-122"/>
                <a:cs typeface="Times New Roman" panose="02020603050405020304" pitchFamily="18" charset="0"/>
              </a:rPr>
              <a:t>n+1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待查找元素如果存在，当查找的元素为倒数第一个元素时，比较次数为</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；当查找元素为倒数第二个元素时，比较次数为</a:t>
            </a:r>
            <a:r>
              <a:rPr lang="en-US" altLang="zh-CN" sz="2800" b="0" dirty="0">
                <a:ea typeface="华文楷体" panose="02010600040101010101" pitchFamily="2" charset="-122"/>
                <a:cs typeface="Times New Roman" panose="02020603050405020304" pitchFamily="18" charset="0"/>
              </a:rPr>
              <a:t>2</a:t>
            </a:r>
            <a:r>
              <a:rPr lang="zh-CN" altLang="zh-CN" sz="2800" b="0" dirty="0">
                <a:ea typeface="华文楷体" panose="02010600040101010101" pitchFamily="2" charset="-122"/>
                <a:cs typeface="Times New Roman" panose="02020603050405020304" pitchFamily="18" charset="0"/>
              </a:rPr>
              <a:t>；以此类推，当查找元素为第一个元素时，比较次数为</a:t>
            </a:r>
            <a:r>
              <a:rPr lang="en-US" altLang="zh-CN" sz="2800" b="0" dirty="0">
                <a:ea typeface="华文楷体" panose="02010600040101010101" pitchFamily="2" charset="-122"/>
                <a:cs typeface="Times New Roman" panose="02020603050405020304" pitchFamily="18" charset="0"/>
              </a:rPr>
              <a:t>n</a:t>
            </a:r>
            <a:r>
              <a:rPr lang="zh-CN" altLang="zh-CN" sz="2800" b="0" dirty="0">
                <a:ea typeface="华文楷体" panose="02010600040101010101" pitchFamily="2" charset="-122"/>
                <a:cs typeface="Times New Roman" panose="02020603050405020304" pitchFamily="18" charset="0"/>
              </a:rPr>
              <a:t>。如果每个位置上的元素被查找的概率相同</a:t>
            </a:r>
            <a:r>
              <a:rPr lang="en-US" altLang="zh-CN" sz="2800" b="0" dirty="0">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均为</a:t>
            </a:r>
            <a:r>
              <a:rPr lang="en-US" altLang="zh-CN" sz="2800" b="0" dirty="0">
                <a:ea typeface="华文楷体" panose="02010600040101010101" pitchFamily="2" charset="-122"/>
                <a:cs typeface="Times New Roman" panose="02020603050405020304" pitchFamily="18" charset="0"/>
              </a:rPr>
              <a:t>1/n)</a:t>
            </a:r>
            <a:r>
              <a:rPr lang="zh-CN" altLang="zh-CN" sz="2800" b="0" dirty="0">
                <a:ea typeface="华文楷体" panose="02010600040101010101" pitchFamily="2" charset="-122"/>
                <a:cs typeface="Times New Roman" panose="02020603050405020304" pitchFamily="18" charset="0"/>
              </a:rPr>
              <a:t>，则平均查找时间即其数学期望：</a:t>
            </a:r>
            <a:endParaRPr lang="en-US" altLang="zh-CN" sz="2800" b="0" dirty="0">
              <a:ea typeface="华文楷体" panose="02010600040101010101" pitchFamily="2" charset="-122"/>
              <a:cs typeface="Times New Roman" panose="02020603050405020304" pitchFamily="18" charset="0"/>
            </a:endParaRPr>
          </a:p>
          <a:p>
            <a:pPr marL="0" indent="0">
              <a:buNone/>
            </a:pPr>
            <a:r>
              <a:rPr lang="en-US" altLang="zh-CN" sz="2800" b="0" dirty="0">
                <a:ea typeface="华文楷体" panose="02010600040101010101" pitchFamily="2" charset="-122"/>
                <a:cs typeface="Times New Roman" panose="02020603050405020304" pitchFamily="18" charset="0"/>
              </a:rPr>
              <a:t>                                   (1+2+3+…+n)*1/n=(n+1)/2</a:t>
            </a:r>
            <a:endParaRPr lang="zh-CN" altLang="zh-CN" sz="2800" b="0" dirty="0">
              <a:ea typeface="华文楷体" panose="02010600040101010101" pitchFamily="2" charset="-122"/>
              <a:cs typeface="Times New Roman" panose="02020603050405020304" pitchFamily="18" charset="0"/>
            </a:endParaRPr>
          </a:p>
          <a:p>
            <a:pPr marL="0" indent="258763">
              <a:buNone/>
            </a:pPr>
            <a:endParaRPr lang="en-US" altLang="zh-CN" sz="2800" b="0" dirty="0">
              <a:ea typeface="华文楷体" panose="02010600040101010101" pitchFamily="2" charset="-122"/>
              <a:cs typeface="Times New Roman" panose="02020603050405020304" pitchFamily="18" charset="0"/>
            </a:endParaRPr>
          </a:p>
          <a:p>
            <a:pPr marL="0" indent="258763">
              <a:buNone/>
            </a:pPr>
            <a:r>
              <a:rPr lang="zh-CN" altLang="zh-CN" sz="2800" b="0" dirty="0">
                <a:ea typeface="华文楷体" panose="02010600040101010101" pitchFamily="2" charset="-122"/>
                <a:cs typeface="Times New Roman" panose="02020603050405020304" pitchFamily="18" charset="0"/>
              </a:rPr>
              <a:t>因此无论查找成功与否，时间复杂度均为</a:t>
            </a:r>
            <a:r>
              <a:rPr lang="en-US" altLang="zh-CN" sz="2800" b="0" dirty="0">
                <a:ea typeface="华文楷体" panose="02010600040101010101" pitchFamily="2" charset="-122"/>
                <a:cs typeface="Times New Roman" panose="02020603050405020304" pitchFamily="18" charset="0"/>
              </a:rPr>
              <a:t>O(n)</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顺序查找性能分析：</a:t>
            </a:r>
          </a:p>
        </p:txBody>
      </p:sp>
    </p:spTree>
    <p:extLst>
      <p:ext uri="{BB962C8B-B14F-4D97-AF65-F5344CB8AC3E}">
        <p14:creationId xmlns:p14="http://schemas.microsoft.com/office/powerpoint/2010/main" val="605421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162884" cy="5060598"/>
          </a:xfrm>
        </p:spPr>
        <p:txBody>
          <a:bodyPr>
            <a:normAutofit/>
          </a:bodyPr>
          <a:lstStyle/>
          <a:p>
            <a:pPr marL="0" indent="0">
              <a:buNone/>
            </a:pPr>
            <a:r>
              <a:rPr lang="zh-CN" altLang="zh-CN" sz="3200" b="0" dirty="0">
                <a:ea typeface="华文楷体" panose="02010600040101010101" pitchFamily="2" charset="-122"/>
                <a:cs typeface="Times New Roman" panose="02020603050405020304" pitchFamily="18" charset="0"/>
              </a:rPr>
              <a:t>结点的</a:t>
            </a:r>
            <a:r>
              <a:rPr lang="zh-CN" altLang="zh-CN" sz="3200" dirty="0">
                <a:ea typeface="华文楷体" panose="02010600040101010101" pitchFamily="2" charset="-122"/>
                <a:cs typeface="Times New Roman" panose="02020603050405020304" pitchFamily="18" charset="0"/>
              </a:rPr>
              <a:t>平衡因子</a:t>
            </a:r>
            <a:r>
              <a:rPr lang="zh-CN" altLang="zh-CN" sz="3200" b="0" dirty="0">
                <a:ea typeface="华文楷体" panose="02010600040101010101" pitchFamily="2" charset="-122"/>
                <a:cs typeface="Times New Roman" panose="02020603050405020304" pitchFamily="18" charset="0"/>
              </a:rPr>
              <a:t>：一个结点的平衡因子</a:t>
            </a:r>
            <a:r>
              <a:rPr lang="zh-CN" altLang="zh-CN" sz="3200" b="0" dirty="0">
                <a:highlight>
                  <a:srgbClr val="FFFF00"/>
                </a:highlight>
                <a:ea typeface="华文楷体" panose="02010600040101010101" pitchFamily="2" charset="-122"/>
                <a:cs typeface="Times New Roman" panose="02020603050405020304" pitchFamily="18" charset="0"/>
              </a:rPr>
              <a:t>等于其左子树的高度减去其右子树的高度。</a:t>
            </a:r>
            <a:endParaRPr lang="en-US" altLang="zh-CN" sz="3200" b="0" dirty="0">
              <a:highlight>
                <a:srgbClr val="FFFF00"/>
              </a:highlight>
              <a:ea typeface="华文楷体" panose="02010600040101010101" pitchFamily="2" charset="-122"/>
              <a:cs typeface="Times New Roman" panose="02020603050405020304" pitchFamily="18" charset="0"/>
            </a:endParaRPr>
          </a:p>
          <a:p>
            <a:pPr marL="0" indent="0">
              <a:buNone/>
            </a:pPr>
            <a:endParaRPr lang="en-US" altLang="zh-CN" sz="3200" b="0" dirty="0">
              <a:ea typeface="华文楷体" panose="02010600040101010101" pitchFamily="2" charset="-122"/>
              <a:cs typeface="Times New Roman" panose="02020603050405020304" pitchFamily="18" charset="0"/>
            </a:endParaRPr>
          </a:p>
          <a:p>
            <a:pPr marL="0" indent="0">
              <a:buNone/>
            </a:pPr>
            <a:r>
              <a:rPr lang="zh-CN" altLang="zh-CN" sz="3200" b="0" dirty="0">
                <a:ea typeface="华文楷体" panose="02010600040101010101" pitchFamily="2" charset="-122"/>
                <a:cs typeface="Times New Roman" panose="02020603050405020304" pitchFamily="18" charset="0"/>
              </a:rPr>
              <a:t>如果一棵二叉树中所有结点的平衡因子的绝对值不超过</a:t>
            </a:r>
            <a:r>
              <a:rPr lang="en-US" altLang="zh-CN" sz="3200" b="0" dirty="0">
                <a:ea typeface="华文楷体" panose="02010600040101010101" pitchFamily="2" charset="-122"/>
                <a:cs typeface="Times New Roman" panose="02020603050405020304" pitchFamily="18" charset="0"/>
              </a:rPr>
              <a:t>1</a:t>
            </a:r>
            <a:r>
              <a:rPr lang="zh-CN" altLang="zh-CN" sz="3200" b="0" dirty="0">
                <a:ea typeface="华文楷体" panose="02010600040101010101" pitchFamily="2" charset="-122"/>
                <a:cs typeface="Times New Roman" panose="02020603050405020304" pitchFamily="18" charset="0"/>
              </a:rPr>
              <a:t>，即为</a:t>
            </a:r>
            <a:r>
              <a:rPr lang="en-US" altLang="zh-CN" sz="3200" b="0" dirty="0">
                <a:ea typeface="华文楷体" panose="02010600040101010101" pitchFamily="2" charset="-122"/>
                <a:cs typeface="Times New Roman" panose="02020603050405020304" pitchFamily="18" charset="0"/>
              </a:rPr>
              <a:t>-1</a:t>
            </a:r>
            <a:r>
              <a:rPr lang="zh-CN" altLang="zh-CN" sz="3200" b="0" dirty="0">
                <a:ea typeface="华文楷体" panose="02010600040101010101" pitchFamily="2" charset="-122"/>
                <a:cs typeface="Times New Roman" panose="02020603050405020304" pitchFamily="18" charset="0"/>
              </a:rPr>
              <a:t>，</a:t>
            </a:r>
            <a:r>
              <a:rPr lang="en-US" altLang="zh-CN" sz="3200" b="0" dirty="0">
                <a:ea typeface="华文楷体" panose="02010600040101010101" pitchFamily="2" charset="-122"/>
                <a:cs typeface="Times New Roman" panose="02020603050405020304" pitchFamily="18" charset="0"/>
              </a:rPr>
              <a:t>0</a:t>
            </a:r>
            <a:r>
              <a:rPr lang="zh-CN" altLang="zh-CN" sz="3200" b="0" dirty="0">
                <a:ea typeface="华文楷体" panose="02010600040101010101" pitchFamily="2" charset="-122"/>
                <a:cs typeface="Times New Roman" panose="02020603050405020304" pitchFamily="18" charset="0"/>
              </a:rPr>
              <a:t>，</a:t>
            </a:r>
            <a:r>
              <a:rPr lang="en-US" altLang="zh-CN" sz="3200" b="0" dirty="0">
                <a:ea typeface="华文楷体" panose="02010600040101010101" pitchFamily="2" charset="-122"/>
                <a:cs typeface="Times New Roman" panose="02020603050405020304" pitchFamily="18" charset="0"/>
              </a:rPr>
              <a:t>1</a:t>
            </a:r>
            <a:r>
              <a:rPr lang="zh-CN" altLang="zh-CN" sz="3200" b="0" dirty="0">
                <a:ea typeface="华文楷体" panose="02010600040101010101" pitchFamily="2" charset="-122"/>
                <a:cs typeface="Times New Roman" panose="02020603050405020304" pitchFamily="18" charset="0"/>
              </a:rPr>
              <a:t>这三种情况，这棵二叉树就称为</a:t>
            </a:r>
            <a:r>
              <a:rPr lang="zh-CN" altLang="zh-CN" sz="3200" dirty="0">
                <a:ea typeface="华文楷体" panose="02010600040101010101" pitchFamily="2" charset="-122"/>
                <a:cs typeface="Times New Roman" panose="02020603050405020304" pitchFamily="18" charset="0"/>
              </a:rPr>
              <a:t>平衡二叉树</a:t>
            </a:r>
            <a:r>
              <a:rPr lang="zh-CN" altLang="zh-CN" sz="3200" b="0" dirty="0">
                <a:ea typeface="华文楷体" panose="02010600040101010101" pitchFamily="2" charset="-122"/>
                <a:cs typeface="Times New Roman" panose="02020603050405020304" pitchFamily="18" charset="0"/>
              </a:rPr>
              <a:t>。</a:t>
            </a:r>
            <a:endParaRPr lang="en-US" altLang="zh-CN" sz="3200" b="0" dirty="0">
              <a:ea typeface="华文楷体" panose="02010600040101010101" pitchFamily="2" charset="-122"/>
              <a:cs typeface="Times New Roman" panose="02020603050405020304" pitchFamily="18" charset="0"/>
            </a:endParaRPr>
          </a:p>
          <a:p>
            <a:pPr marL="0" indent="0">
              <a:buNone/>
            </a:pPr>
            <a:endParaRPr lang="en-US" altLang="zh-CN" sz="3200" b="0" dirty="0">
              <a:ea typeface="华文楷体" panose="02010600040101010101" pitchFamily="2" charset="-122"/>
              <a:cs typeface="Times New Roman" panose="02020603050405020304" pitchFamily="18" charset="0"/>
            </a:endParaRPr>
          </a:p>
          <a:p>
            <a:pPr marL="0" indent="0">
              <a:buNone/>
            </a:pPr>
            <a:r>
              <a:rPr lang="zh-CN" altLang="en-US" sz="3200" b="0" dirty="0">
                <a:highlight>
                  <a:srgbClr val="FFFF00"/>
                </a:highlight>
                <a:ea typeface="华文楷体" panose="02010600040101010101" pitchFamily="2" charset="-122"/>
                <a:cs typeface="Times New Roman" panose="02020603050405020304" pitchFamily="18" charset="0"/>
              </a:rPr>
              <a:t>平衡二叉树的目标是限制二叉树的高度</a:t>
            </a:r>
            <a:endParaRPr lang="en-US" altLang="zh-CN" sz="3200" b="0" dirty="0">
              <a:highlight>
                <a:srgbClr val="FFFF00"/>
              </a:highlight>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平衡二叉树（</a:t>
            </a: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）的定义</a:t>
            </a:r>
          </a:p>
        </p:txBody>
      </p:sp>
    </p:spTree>
    <p:extLst>
      <p:ext uri="{BB962C8B-B14F-4D97-AF65-F5344CB8AC3E}">
        <p14:creationId xmlns:p14="http://schemas.microsoft.com/office/powerpoint/2010/main" val="35093941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平衡和非平衡二叉查找树示例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683403" y="2131873"/>
            <a:ext cx="8227061" cy="3686865"/>
          </a:xfrm>
          <a:prstGeom prst="rect">
            <a:avLst/>
          </a:prstGeom>
          <a:noFill/>
          <a:ln>
            <a:noFill/>
          </a:ln>
        </p:spPr>
      </p:pic>
    </p:spTree>
    <p:extLst>
      <p:ext uri="{BB962C8B-B14F-4D97-AF65-F5344CB8AC3E}">
        <p14:creationId xmlns:p14="http://schemas.microsoft.com/office/powerpoint/2010/main" val="36007410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5555487" cy="574183"/>
          </a:xfrm>
        </p:spPr>
        <p:txBody>
          <a:bodyPr>
            <a:normAutofit/>
          </a:bodyPr>
          <a:lstStyle/>
          <a:p>
            <a:pPr marL="838200" indent="-838200">
              <a:defRPr/>
            </a:pPr>
            <a:r>
              <a:rPr lang="zh-CN" altLang="en-US" dirty="0">
                <a:latin typeface="华文楷体" panose="02010600040101010101" pitchFamily="2" charset="-122"/>
                <a:ea typeface="华文楷体" panose="02010600040101010101" pitchFamily="2" charset="-122"/>
              </a:rPr>
              <a:t>平衡和非平衡二叉查找树示例</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1059069" y="1591083"/>
            <a:ext cx="4506845" cy="3909640"/>
          </a:xfrm>
          <a:prstGeom prst="rect">
            <a:avLst/>
          </a:prstGeom>
          <a:noFill/>
          <a:ln>
            <a:noFill/>
          </a:ln>
        </p:spPr>
      </p:pic>
      <p:sp>
        <p:nvSpPr>
          <p:cNvPr id="2" name="文本框 1"/>
          <p:cNvSpPr txBox="1"/>
          <p:nvPr/>
        </p:nvSpPr>
        <p:spPr>
          <a:xfrm>
            <a:off x="6109253" y="2853405"/>
            <a:ext cx="5161722" cy="2062103"/>
          </a:xfrm>
          <a:prstGeom prst="rect">
            <a:avLst/>
          </a:prstGeom>
          <a:noFill/>
        </p:spPr>
        <p:txBody>
          <a:bodyPr wrap="square" rtlCol="0">
            <a:spAutoFit/>
          </a:bodyPr>
          <a:lstStyle/>
          <a:p>
            <a:r>
              <a:rPr lang="zh-CN" altLang="zh-CN" sz="3200" dirty="0">
                <a:highlight>
                  <a:srgbClr val="FFFF00"/>
                </a:highlight>
                <a:latin typeface="华文楷体" panose="02010600040101010101" pitchFamily="2" charset="-122"/>
                <a:ea typeface="华文楷体" panose="02010600040101010101" pitchFamily="2" charset="-122"/>
              </a:rPr>
              <a:t>平衡二叉查找树并不能直接和树高最矮划等号</a:t>
            </a:r>
            <a:r>
              <a:rPr lang="zh-CN" altLang="zh-CN" sz="3200" dirty="0">
                <a:latin typeface="华文楷体" panose="02010600040101010101" pitchFamily="2" charset="-122"/>
                <a:ea typeface="华文楷体" panose="02010600040101010101" pitchFamily="2" charset="-122"/>
              </a:rPr>
              <a:t>，但平衡二叉查找树已经接近于最矮了。</a:t>
            </a:r>
            <a:endParaRPr lang="zh-CN" altLang="en-US" sz="3200" dirty="0">
              <a:latin typeface="华文楷体" panose="02010600040101010101" pitchFamily="2" charset="-122"/>
              <a:ea typeface="华文楷体" panose="02010600040101010101" pitchFamily="2" charset="-122"/>
            </a:endParaRPr>
          </a:p>
        </p:txBody>
      </p:sp>
      <p:sp>
        <p:nvSpPr>
          <p:cNvPr id="3" name="椭圆 2"/>
          <p:cNvSpPr/>
          <p:nvPr/>
        </p:nvSpPr>
        <p:spPr>
          <a:xfrm>
            <a:off x="11472863" y="6357938"/>
            <a:ext cx="228600" cy="200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578807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en-US" altLang="zh-CN" sz="2800" dirty="0">
                <a:latin typeface="华文楷体" pitchFamily="2" charset="-122"/>
                <a:ea typeface="华文楷体" pitchFamily="2" charset="-122"/>
              </a:rPr>
              <a:t>AVL</a:t>
            </a:r>
            <a:r>
              <a:rPr lang="zh-CN" altLang="en-US" sz="2800" dirty="0">
                <a:latin typeface="华文楷体" pitchFamily="2" charset="-122"/>
                <a:ea typeface="华文楷体" pitchFamily="2" charset="-122"/>
              </a:rPr>
              <a:t>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en-US" altLang="zh-CN" sz="2800" dirty="0">
                <a:solidFill>
                  <a:srgbClr val="FF0000"/>
                </a:solidFill>
                <a:latin typeface="华文楷体" pitchFamily="2" charset="-122"/>
                <a:ea typeface="华文楷体" pitchFamily="2" charset="-122"/>
              </a:rPr>
              <a:t>AVL</a:t>
            </a:r>
            <a:r>
              <a:rPr lang="zh-CN" altLang="en-US" sz="2800" dirty="0">
                <a:solidFill>
                  <a:srgbClr val="FF0000"/>
                </a:solidFill>
                <a:latin typeface="华文楷体" pitchFamily="2" charset="-122"/>
                <a:ea typeface="华文楷体" pitchFamily="2" charset="-122"/>
              </a:rPr>
              <a:t>树插入</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AVL</a:t>
            </a:r>
            <a:r>
              <a:rPr lang="zh-CN" altLang="en-US" sz="2800" dirty="0">
                <a:latin typeface="华文楷体" pitchFamily="2" charset="-122"/>
                <a:ea typeface="华文楷体" pitchFamily="2" charset="-122"/>
              </a:rPr>
              <a:t>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平衡二叉查找（</a:t>
            </a:r>
            <a:r>
              <a:rPr lang="en-US" altLang="zh-CN" sz="3200" b="1" dirty="0">
                <a:latin typeface="华文楷体" pitchFamily="2" charset="-122"/>
                <a:ea typeface="华文楷体" pitchFamily="2" charset="-122"/>
              </a:rPr>
              <a:t>AVL</a:t>
            </a:r>
            <a:r>
              <a:rPr lang="zh-CN" altLang="en-US" sz="3200" b="1" dirty="0">
                <a:latin typeface="华文楷体" pitchFamily="2" charset="-122"/>
                <a:ea typeface="华文楷体" pitchFamily="2" charset="-122"/>
              </a:rPr>
              <a:t>）树：</a:t>
            </a:r>
          </a:p>
        </p:txBody>
      </p:sp>
    </p:spTree>
    <p:extLst>
      <p:ext uri="{BB962C8B-B14F-4D97-AF65-F5344CB8AC3E}">
        <p14:creationId xmlns:p14="http://schemas.microsoft.com/office/powerpoint/2010/main" val="29993542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59" y="1509256"/>
            <a:ext cx="11850541" cy="4831909"/>
          </a:xfrm>
        </p:spPr>
        <p:txBody>
          <a:bodyPr>
            <a:noAutofit/>
          </a:bodyPr>
          <a:lstStyle/>
          <a:p>
            <a:pPr marL="0" indent="0">
              <a:buNone/>
            </a:pPr>
            <a:r>
              <a:rPr lang="zh-CN" altLang="zh-CN" sz="2800" b="0" dirty="0">
                <a:ea typeface="华文楷体" panose="02010600040101010101" pitchFamily="2" charset="-122"/>
                <a:cs typeface="Times New Roman" panose="02020603050405020304" pitchFamily="18" charset="0"/>
              </a:rPr>
              <a:t>当元素插入到</a:t>
            </a:r>
            <a:r>
              <a:rPr lang="en-US" altLang="zh-CN" sz="2800" b="0" dirty="0">
                <a:ea typeface="华文楷体" panose="02010600040101010101" pitchFamily="2" charset="-122"/>
                <a:cs typeface="Times New Roman" panose="02020603050405020304" pitchFamily="18" charset="0"/>
              </a:rPr>
              <a:t>AVL</a:t>
            </a:r>
            <a:r>
              <a:rPr lang="zh-CN" altLang="en-US" sz="2800" b="0" dirty="0">
                <a:ea typeface="华文楷体" panose="02010600040101010101" pitchFamily="2" charset="-122"/>
                <a:cs typeface="Times New Roman" panose="02020603050405020304" pitchFamily="18" charset="0"/>
              </a:rPr>
              <a:t>树</a:t>
            </a:r>
            <a:r>
              <a:rPr lang="zh-CN" altLang="zh-CN" sz="2800" b="0" dirty="0">
                <a:ea typeface="华文楷体" panose="02010600040101010101" pitchFamily="2" charset="-122"/>
                <a:cs typeface="Times New Roman" panose="02020603050405020304" pitchFamily="18" charset="0"/>
              </a:rPr>
              <a:t>中</a:t>
            </a:r>
            <a:r>
              <a:rPr lang="zh-CN" altLang="en-US" sz="2800" b="0" dirty="0">
                <a:ea typeface="华文楷体" panose="02010600040101010101" pitchFamily="2" charset="-122"/>
                <a:cs typeface="Times New Roman" panose="02020603050405020304" pitchFamily="18" charset="0"/>
              </a:rPr>
              <a:t>时</a:t>
            </a:r>
            <a:r>
              <a:rPr lang="zh-CN" altLang="zh-CN" sz="2800" b="0" dirty="0">
                <a:ea typeface="华文楷体" panose="02010600040101010101" pitchFamily="2" charset="-122"/>
                <a:cs typeface="Times New Roman" panose="02020603050405020304" pitchFamily="18" charset="0"/>
              </a:rPr>
              <a:t>，就可能打破原有的平衡。</a:t>
            </a:r>
            <a:endParaRPr lang="en-US" altLang="zh-CN"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新结点插入，</a:t>
            </a:r>
            <a:r>
              <a:rPr lang="zh-CN" altLang="zh-CN" sz="2800" b="0" dirty="0">
                <a:highlight>
                  <a:srgbClr val="FFFF00"/>
                </a:highlight>
                <a:ea typeface="华文楷体" panose="02010600040101010101" pitchFamily="2" charset="-122"/>
                <a:cs typeface="Times New Roman" panose="02020603050405020304" pitchFamily="18" charset="0"/>
              </a:rPr>
              <a:t>会引起哪些结点的平衡因子发生变化？</a:t>
            </a:r>
            <a:endParaRPr lang="en-US" altLang="zh-CN" sz="2800" b="0" dirty="0">
              <a:highlight>
                <a:srgbClr val="FFFF00"/>
              </a:highlight>
              <a:ea typeface="华文楷体" panose="02010600040101010101" pitchFamily="2" charset="-122"/>
              <a:cs typeface="Times New Roman" panose="02020603050405020304" pitchFamily="18" charset="0"/>
            </a:endParaRPr>
          </a:p>
          <a:p>
            <a:pPr marL="0" indent="0">
              <a:buNone/>
            </a:pPr>
            <a:endParaRPr lang="zh-CN" altLang="en-US" sz="2800" b="0" dirty="0">
              <a:ea typeface="华文楷体" panose="02010600040101010101" pitchFamily="2" charset="-122"/>
              <a:cs typeface="Times New Roman" panose="02020603050405020304" pitchFamily="18" charset="0"/>
            </a:endParaRPr>
          </a:p>
          <a:p>
            <a:pPr marL="0" indent="0">
              <a:buNone/>
            </a:pPr>
            <a:r>
              <a:rPr lang="zh-CN" altLang="zh-CN" sz="2800" b="0" dirty="0">
                <a:ea typeface="华文楷体" panose="02010600040101010101" pitchFamily="2" charset="-122"/>
                <a:cs typeface="Times New Roman" panose="02020603050405020304" pitchFamily="18" charset="0"/>
              </a:rPr>
              <a:t>新插入结点的平衡因子为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，一路自下而上往祖先结点传导。</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如果传导来自于左子树，说明左子树高度增加了</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，父结点平衡因子加</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如果传导来自于右子树，说明右子树高度增加了</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，父结点平衡因子减</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endParaRPr lang="en-US" altLang="zh-CN" sz="2800" b="0" dirty="0">
              <a:ea typeface="华文楷体" panose="02010600040101010101" pitchFamily="2" charset="-122"/>
              <a:cs typeface="Times New Roman" panose="02020603050405020304" pitchFamily="18" charset="0"/>
            </a:endParaRP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树的插入</a:t>
            </a:r>
          </a:p>
        </p:txBody>
      </p:sp>
    </p:spTree>
    <p:extLst>
      <p:ext uri="{BB962C8B-B14F-4D97-AF65-F5344CB8AC3E}">
        <p14:creationId xmlns:p14="http://schemas.microsoft.com/office/powerpoint/2010/main" val="1090944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628526"/>
            <a:ext cx="11162884" cy="4116292"/>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父结点平衡因子变化后，如果结果变为</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，说明原本的左右子树一边高、一边低，现在低的长高了，变得和高的一样了，以父结点为根的子树高度没有变化，</a:t>
            </a:r>
            <a:r>
              <a:rPr lang="zh-CN" altLang="zh-CN" sz="2800" b="0" dirty="0">
                <a:highlight>
                  <a:srgbClr val="FFFF00"/>
                </a:highlight>
                <a:ea typeface="华文楷体" panose="02010600040101010101" pitchFamily="2" charset="-122"/>
                <a:cs typeface="Times New Roman" panose="02020603050405020304" pitchFamily="18" charset="0"/>
              </a:rPr>
              <a:t>自下而上的传导行为停止，祖父包括更上层祖先结点的平衡因子保持不变；</a:t>
            </a:r>
            <a:endParaRPr lang="en-US" altLang="zh-CN" sz="2800" b="0" dirty="0">
              <a:highlight>
                <a:srgbClr val="FFFF00"/>
              </a:highlight>
              <a:ea typeface="华文楷体" panose="02010600040101010101" pitchFamily="2" charset="-122"/>
              <a:cs typeface="Times New Roman" panose="02020603050405020304" pitchFamily="18" charset="0"/>
            </a:endParaRPr>
          </a:p>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父结点平衡因子变化后，</a:t>
            </a:r>
            <a:r>
              <a:rPr lang="zh-CN" altLang="zh-CN" sz="2800" b="0" dirty="0">
                <a:highlight>
                  <a:srgbClr val="FFFF00"/>
                </a:highlight>
                <a:ea typeface="华文楷体" panose="02010600040101010101" pitchFamily="2" charset="-122"/>
                <a:cs typeface="Times New Roman" panose="02020603050405020304" pitchFamily="18" charset="0"/>
              </a:rPr>
              <a:t>如果结果变为非</a:t>
            </a:r>
            <a:r>
              <a:rPr lang="en-US" altLang="zh-CN" sz="2800" b="0" dirty="0">
                <a:highlight>
                  <a:srgbClr val="FFFF00"/>
                </a:highlight>
                <a:ea typeface="华文楷体" panose="02010600040101010101" pitchFamily="2" charset="-122"/>
                <a:cs typeface="Times New Roman" panose="02020603050405020304" pitchFamily="18" charset="0"/>
              </a:rPr>
              <a:t>0</a:t>
            </a:r>
            <a:r>
              <a:rPr lang="zh-CN" altLang="zh-CN" sz="2800" b="0" dirty="0">
                <a:highlight>
                  <a:srgbClr val="FFFF00"/>
                </a:highlight>
                <a:ea typeface="华文楷体" panose="02010600040101010101" pitchFamily="2" charset="-122"/>
                <a:cs typeface="Times New Roman" panose="02020603050405020304" pitchFamily="18" charset="0"/>
              </a:rPr>
              <a:t>，依然按照传导来自左子树加</a:t>
            </a:r>
            <a:r>
              <a:rPr lang="en-US" altLang="zh-CN" sz="2800" b="0" dirty="0">
                <a:highlight>
                  <a:srgbClr val="FFFF00"/>
                </a:highlight>
                <a:ea typeface="华文楷体" panose="02010600040101010101" pitchFamily="2" charset="-122"/>
                <a:cs typeface="Times New Roman" panose="02020603050405020304" pitchFamily="18" charset="0"/>
              </a:rPr>
              <a:t>1</a:t>
            </a:r>
            <a:r>
              <a:rPr lang="zh-CN" altLang="zh-CN" sz="2800" b="0" dirty="0">
                <a:highlight>
                  <a:srgbClr val="FFFF00"/>
                </a:highlight>
                <a:ea typeface="华文楷体" panose="02010600040101010101" pitchFamily="2" charset="-122"/>
                <a:cs typeface="Times New Roman" panose="02020603050405020304" pitchFamily="18" charset="0"/>
              </a:rPr>
              <a:t>、右子树减</a:t>
            </a:r>
            <a:r>
              <a:rPr lang="en-US" altLang="zh-CN" sz="2800" b="0" dirty="0">
                <a:highlight>
                  <a:srgbClr val="FFFF00"/>
                </a:highlight>
                <a:ea typeface="华文楷体" panose="02010600040101010101" pitchFamily="2" charset="-122"/>
                <a:cs typeface="Times New Roman" panose="02020603050405020304" pitchFamily="18" charset="0"/>
              </a:rPr>
              <a:t>1</a:t>
            </a:r>
            <a:r>
              <a:rPr lang="zh-CN" altLang="zh-CN" sz="2800" b="0" dirty="0">
                <a:highlight>
                  <a:srgbClr val="FFFF00"/>
                </a:highlight>
                <a:ea typeface="华文楷体" panose="02010600040101010101" pitchFamily="2" charset="-122"/>
                <a:cs typeface="Times New Roman" panose="02020603050405020304" pitchFamily="18" charset="0"/>
              </a:rPr>
              <a:t>的原则向祖父结点传导，直到某一层祖先结点的平衡因子变为</a:t>
            </a:r>
            <a:r>
              <a:rPr lang="en-US" altLang="zh-CN" sz="2800" b="0" dirty="0">
                <a:highlight>
                  <a:srgbClr val="FFFF00"/>
                </a:highlight>
                <a:ea typeface="华文楷体" panose="02010600040101010101" pitchFamily="2" charset="-122"/>
                <a:cs typeface="Times New Roman" panose="02020603050405020304" pitchFamily="18" charset="0"/>
              </a:rPr>
              <a:t>0</a:t>
            </a:r>
            <a:r>
              <a:rPr lang="zh-CN" altLang="zh-CN" sz="2800" b="0" dirty="0">
                <a:highlight>
                  <a:srgbClr val="FFFF00"/>
                </a:highlight>
                <a:ea typeface="华文楷体" panose="02010600040101010101" pitchFamily="2" charset="-122"/>
                <a:cs typeface="Times New Roman" panose="02020603050405020304" pitchFamily="18" charset="0"/>
              </a:rPr>
              <a:t>或者到达根结点。</a:t>
            </a:r>
          </a:p>
        </p:txBody>
      </p:sp>
      <p:sp>
        <p:nvSpPr>
          <p:cNvPr id="8194" name="Rectangle 2"/>
          <p:cNvSpPr>
            <a:spLocks noGrp="1" noRot="1" noChangeArrowheads="1"/>
          </p:cNvSpPr>
          <p:nvPr>
            <p:ph type="title"/>
          </p:nvPr>
        </p:nvSpPr>
        <p:spPr>
          <a:xfrm>
            <a:off x="341460" y="772807"/>
            <a:ext cx="8126679" cy="574183"/>
          </a:xfrm>
        </p:spPr>
        <p:txBody>
          <a:bodyPr>
            <a:normAutofit fontScale="90000"/>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树的</a:t>
            </a:r>
            <a:r>
              <a:rPr lang="zh-CN" altLang="zh-CN" dirty="0">
                <a:latin typeface="华文楷体" panose="02010600040101010101" pitchFamily="2" charset="-122"/>
                <a:ea typeface="华文楷体" panose="02010600040101010101" pitchFamily="2" charset="-122"/>
              </a:rPr>
              <a:t>插入过程中结点平衡因子的变化规律</a:t>
            </a:r>
            <a:r>
              <a:rPr lang="zh-CN" altLang="en-US"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5733923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645746" y="792685"/>
            <a:ext cx="6774957"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树插入后结点平衡因子的变化</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4448086" y="1849299"/>
            <a:ext cx="7424827" cy="3665676"/>
          </a:xfrm>
          <a:prstGeom prst="rect">
            <a:avLst/>
          </a:prstGeom>
          <a:noFill/>
          <a:ln>
            <a:noFill/>
          </a:ln>
        </p:spPr>
      </p:pic>
      <p:pic>
        <p:nvPicPr>
          <p:cNvPr id="2" name="图片 1"/>
          <p:cNvPicPr>
            <a:picLocks noChangeAspect="1"/>
          </p:cNvPicPr>
          <p:nvPr/>
        </p:nvPicPr>
        <p:blipFill>
          <a:blip r:embed="rId4"/>
          <a:stretch>
            <a:fillRect/>
          </a:stretch>
        </p:blipFill>
        <p:spPr>
          <a:xfrm>
            <a:off x="249696" y="2517834"/>
            <a:ext cx="4069802" cy="2997141"/>
          </a:xfrm>
          <a:prstGeom prst="rect">
            <a:avLst/>
          </a:prstGeom>
        </p:spPr>
      </p:pic>
      <p:cxnSp>
        <p:nvCxnSpPr>
          <p:cNvPr id="5" name="直接连接符 4"/>
          <p:cNvCxnSpPr/>
          <p:nvPr/>
        </p:nvCxnSpPr>
        <p:spPr>
          <a:xfrm>
            <a:off x="4319498" y="1409732"/>
            <a:ext cx="0" cy="523395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25467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489378"/>
            <a:ext cx="11162884" cy="2128466"/>
          </a:xfrm>
        </p:spPr>
        <p:txBody>
          <a:bodyPr>
            <a:noAutofit/>
          </a:bodyPr>
          <a:lstStyle/>
          <a:p>
            <a:pPr>
              <a:buFont typeface="Wingdings" panose="05000000000000000000" pitchFamily="2" charset="2"/>
              <a:buChar char="Ø"/>
            </a:pPr>
            <a:r>
              <a:rPr lang="zh-CN" altLang="zh-CN" sz="2800" b="0" dirty="0">
                <a:ea typeface="华文楷体" panose="02010600040101010101" pitchFamily="2" charset="-122"/>
                <a:cs typeface="Times New Roman" panose="02020603050405020304" pitchFamily="18" charset="0"/>
              </a:rPr>
              <a:t>二叉查找树中一旦有一个结点的平衡因子不在</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0</a:t>
            </a:r>
            <a:r>
              <a:rPr lang="zh-CN" altLang="zh-CN" sz="2800" b="0" dirty="0">
                <a:ea typeface="华文楷体" panose="02010600040101010101" pitchFamily="2" charset="-122"/>
                <a:cs typeface="Times New Roman" panose="02020603050405020304" pitchFamily="18" charset="0"/>
              </a:rPr>
              <a:t>，</a:t>
            </a:r>
            <a:r>
              <a:rPr lang="en-US" altLang="zh-CN" sz="2800" b="0" dirty="0">
                <a:ea typeface="华文楷体" panose="02010600040101010101" pitchFamily="2" charset="-122"/>
                <a:cs typeface="Times New Roman" panose="02020603050405020304" pitchFamily="18" charset="0"/>
              </a:rPr>
              <a:t>1</a:t>
            </a:r>
            <a:r>
              <a:rPr lang="zh-CN" altLang="zh-CN" sz="2800" b="0" dirty="0">
                <a:ea typeface="华文楷体" panose="02010600040101010101" pitchFamily="2" charset="-122"/>
                <a:cs typeface="Times New Roman" panose="02020603050405020304" pitchFamily="18" charset="0"/>
              </a:rPr>
              <a:t>的范围内，二叉树就不再平衡。在向上的传导过程中，</a:t>
            </a:r>
            <a:r>
              <a:rPr lang="zh-CN" altLang="zh-CN" sz="2800" b="0" dirty="0">
                <a:highlight>
                  <a:srgbClr val="FFFF00"/>
                </a:highlight>
                <a:ea typeface="华文楷体" panose="02010600040101010101" pitchFamily="2" charset="-122"/>
                <a:cs typeface="Times New Roman" panose="02020603050405020304" pitchFamily="18" charset="0"/>
              </a:rPr>
              <a:t>平衡因子第一个超过</a:t>
            </a:r>
            <a:r>
              <a:rPr lang="en-US" altLang="zh-CN" sz="2800" b="0" dirty="0">
                <a:highlight>
                  <a:srgbClr val="FFFF00"/>
                </a:highlight>
                <a:ea typeface="华文楷体" panose="02010600040101010101" pitchFamily="2" charset="-122"/>
                <a:cs typeface="Times New Roman" panose="02020603050405020304" pitchFamily="18" charset="0"/>
              </a:rPr>
              <a:t>-1</a:t>
            </a:r>
            <a:r>
              <a:rPr lang="zh-CN" altLang="zh-CN" sz="2800" b="0" dirty="0">
                <a:highlight>
                  <a:srgbClr val="FFFF00"/>
                </a:highlight>
                <a:ea typeface="华文楷体" panose="02010600040101010101" pitchFamily="2" charset="-122"/>
                <a:cs typeface="Times New Roman" panose="02020603050405020304" pitchFamily="18" charset="0"/>
              </a:rPr>
              <a:t>，</a:t>
            </a:r>
            <a:r>
              <a:rPr lang="en-US" altLang="zh-CN" sz="2800" b="0" dirty="0">
                <a:highlight>
                  <a:srgbClr val="FFFF00"/>
                </a:highlight>
                <a:ea typeface="华文楷体" panose="02010600040101010101" pitchFamily="2" charset="-122"/>
                <a:cs typeface="Times New Roman" panose="02020603050405020304" pitchFamily="18" charset="0"/>
              </a:rPr>
              <a:t>0</a:t>
            </a:r>
            <a:r>
              <a:rPr lang="zh-CN" altLang="zh-CN" sz="2800" b="0" dirty="0">
                <a:highlight>
                  <a:srgbClr val="FFFF00"/>
                </a:highlight>
                <a:ea typeface="华文楷体" panose="02010600040101010101" pitchFamily="2" charset="-122"/>
                <a:cs typeface="Times New Roman" panose="02020603050405020304" pitchFamily="18" charset="0"/>
              </a:rPr>
              <a:t>，</a:t>
            </a:r>
            <a:r>
              <a:rPr lang="en-US" altLang="zh-CN" sz="2800" b="0" dirty="0">
                <a:highlight>
                  <a:srgbClr val="FFFF00"/>
                </a:highlight>
                <a:ea typeface="华文楷体" panose="02010600040101010101" pitchFamily="2" charset="-122"/>
                <a:cs typeface="Times New Roman" panose="02020603050405020304" pitchFamily="18" charset="0"/>
              </a:rPr>
              <a:t>1</a:t>
            </a:r>
            <a:r>
              <a:rPr lang="zh-CN" altLang="zh-CN" sz="2800" b="0" dirty="0">
                <a:highlight>
                  <a:srgbClr val="FFFF00"/>
                </a:highlight>
                <a:ea typeface="华文楷体" panose="02010600040101010101" pitchFamily="2" charset="-122"/>
                <a:cs typeface="Times New Roman" panose="02020603050405020304" pitchFamily="18" charset="0"/>
              </a:rPr>
              <a:t>范围的结点称为</a:t>
            </a:r>
            <a:r>
              <a:rPr lang="zh-CN" altLang="zh-CN" sz="2800" dirty="0">
                <a:highlight>
                  <a:srgbClr val="FFFF00"/>
                </a:highlight>
                <a:ea typeface="华文楷体" panose="02010600040101010101" pitchFamily="2" charset="-122"/>
                <a:cs typeface="Times New Roman" panose="02020603050405020304" pitchFamily="18" charset="0"/>
              </a:rPr>
              <a:t>冲突结点</a:t>
            </a:r>
            <a:r>
              <a:rPr lang="zh-CN" altLang="zh-CN" sz="2800" b="0" dirty="0">
                <a:highlight>
                  <a:srgbClr val="FFFF00"/>
                </a:highlight>
                <a:ea typeface="华文楷体" panose="02010600040101010101" pitchFamily="2" charset="-122"/>
                <a:cs typeface="Times New Roman" panose="02020603050405020304" pitchFamily="18" charset="0"/>
              </a:rPr>
              <a:t>。</a:t>
            </a:r>
            <a:r>
              <a:rPr lang="zh-CN" altLang="zh-CN" sz="2800" b="0" dirty="0">
                <a:ea typeface="华文楷体" panose="02010600040101010101" pitchFamily="2" charset="-122"/>
                <a:cs typeface="Times New Roman" panose="02020603050405020304" pitchFamily="18" charset="0"/>
              </a:rPr>
              <a:t>一旦发现冲突结点，暂停沿祖先向上的传导，先对二叉树在冲突结点附近实施调整，直到它变得平衡。</a:t>
            </a:r>
          </a:p>
        </p:txBody>
      </p:sp>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树中的冲突结点：</a:t>
            </a:r>
          </a:p>
        </p:txBody>
      </p:sp>
    </p:spTree>
    <p:extLst>
      <p:ext uri="{BB962C8B-B14F-4D97-AF65-F5344CB8AC3E}">
        <p14:creationId xmlns:p14="http://schemas.microsoft.com/office/powerpoint/2010/main" val="13662322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树中的冲突结点调整示例：</a:t>
            </a: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0" y="1504328"/>
            <a:ext cx="4205703" cy="3206819"/>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4205703" y="2385359"/>
            <a:ext cx="7339841" cy="4214223"/>
          </a:xfrm>
          <a:prstGeom prst="rect">
            <a:avLst/>
          </a:prstGeom>
          <a:noFill/>
          <a:ln>
            <a:noFill/>
          </a:ln>
        </p:spPr>
      </p:pic>
      <p:pic>
        <p:nvPicPr>
          <p:cNvPr id="3" name="图片 2"/>
          <p:cNvPicPr>
            <a:picLocks noChangeAspect="1"/>
          </p:cNvPicPr>
          <p:nvPr/>
        </p:nvPicPr>
        <p:blipFill>
          <a:blip r:embed="rId5"/>
          <a:stretch>
            <a:fillRect/>
          </a:stretch>
        </p:blipFill>
        <p:spPr>
          <a:xfrm>
            <a:off x="5799602" y="3782161"/>
            <a:ext cx="262307" cy="253126"/>
          </a:xfrm>
          <a:prstGeom prst="rect">
            <a:avLst/>
          </a:prstGeom>
        </p:spPr>
      </p:pic>
    </p:spTree>
    <p:extLst>
      <p:ext uri="{BB962C8B-B14F-4D97-AF65-F5344CB8AC3E}">
        <p14:creationId xmlns:p14="http://schemas.microsoft.com/office/powerpoint/2010/main" val="35030118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pic>
        <p:nvPicPr>
          <p:cNvPr id="3" name="图片 2"/>
          <p:cNvPicPr>
            <a:picLocks noChangeAspect="1"/>
          </p:cNvPicPr>
          <p:nvPr/>
        </p:nvPicPr>
        <p:blipFill>
          <a:blip r:embed="rId3"/>
          <a:stretch>
            <a:fillRect/>
          </a:stretch>
        </p:blipFill>
        <p:spPr>
          <a:xfrm>
            <a:off x="5799602" y="3782161"/>
            <a:ext cx="262307" cy="253126"/>
          </a:xfrm>
          <a:prstGeom prst="rect">
            <a:avLst/>
          </a:prstGeom>
        </p:spPr>
      </p:pic>
      <p:sp>
        <p:nvSpPr>
          <p:cNvPr id="2" name="文本框 1"/>
          <p:cNvSpPr txBox="1"/>
          <p:nvPr/>
        </p:nvSpPr>
        <p:spPr>
          <a:xfrm>
            <a:off x="341460" y="1530626"/>
            <a:ext cx="11850540" cy="1384995"/>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冲突结点和来自插入方向的子结点、孙子结点关系分</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种类型</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LL</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RR</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LR</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RL</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型）</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，各自处理方式如下：</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LL</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：冲突节点左孩子的左子树上插入</a:t>
            </a:r>
          </a:p>
        </p:txBody>
      </p:sp>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651948" y="3035162"/>
            <a:ext cx="6981303" cy="3385516"/>
          </a:xfrm>
          <a:prstGeom prst="rect">
            <a:avLst/>
          </a:prstGeom>
          <a:noFill/>
          <a:ln>
            <a:noFill/>
          </a:ln>
        </p:spPr>
      </p:pic>
      <p:sp>
        <p:nvSpPr>
          <p:cNvPr id="4" name="文本框 3"/>
          <p:cNvSpPr txBox="1"/>
          <p:nvPr/>
        </p:nvSpPr>
        <p:spPr>
          <a:xfrm>
            <a:off x="7460973" y="3647114"/>
            <a:ext cx="4731027" cy="523220"/>
          </a:xfrm>
          <a:prstGeom prst="rect">
            <a:avLst/>
          </a:prstGeom>
          <a:noFill/>
        </p:spPr>
        <p:txBody>
          <a:bodyPr wrap="square" rtlCol="0">
            <a:spAutoFit/>
          </a:bodyPr>
          <a:lstStyle/>
          <a:p>
            <a:r>
              <a:rPr lang="en-US" altLang="zh-CN" sz="2800" dirty="0">
                <a:latin typeface="Times New Roman" panose="02020603050405020304" pitchFamily="18" charset="0"/>
              </a:rPr>
              <a:t>LL</a:t>
            </a:r>
            <a:r>
              <a:rPr lang="zh-CN" altLang="en-US" sz="2800" dirty="0">
                <a:latin typeface="Times New Roman" panose="02020603050405020304" pitchFamily="18" charset="0"/>
              </a:rPr>
              <a:t>型做一次上臂右旋即可</a:t>
            </a:r>
            <a:endParaRPr lang="en-US" altLang="zh-CN" sz="2800" dirty="0">
              <a:latin typeface="Times New Roman" panose="02020603050405020304" pitchFamily="18" charset="0"/>
            </a:endParaRPr>
          </a:p>
        </p:txBody>
      </p:sp>
    </p:spTree>
    <p:extLst>
      <p:ext uri="{BB962C8B-B14F-4D97-AF65-F5344CB8AC3E}">
        <p14:creationId xmlns:p14="http://schemas.microsoft.com/office/powerpoint/2010/main" val="3630523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2"/>
            <a:ext cx="3941876" cy="3251089"/>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zh-CN" altLang="en-US" sz="2800" dirty="0">
                <a:latin typeface="华文楷体" pitchFamily="2" charset="-122"/>
                <a:ea typeface="华文楷体" pitchFamily="2" charset="-122"/>
              </a:rPr>
              <a:t>顺序查找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solidFill>
                  <a:srgbClr val="FF0000"/>
                </a:solidFill>
                <a:latin typeface="华文楷体" pitchFamily="2" charset="-122"/>
                <a:ea typeface="华文楷体" pitchFamily="2" charset="-122"/>
              </a:rPr>
              <a:t>折半查找</a:t>
            </a:r>
            <a:endParaRPr lang="en-US" altLang="zh-CN" sz="2800" dirty="0">
              <a:solidFill>
                <a:srgbClr val="FF0000"/>
              </a:solidFill>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插值查找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zh-CN" altLang="en-US" sz="2800" dirty="0">
                <a:latin typeface="华文楷体" pitchFamily="2" charset="-122"/>
                <a:ea typeface="华文楷体" pitchFamily="2" charset="-122"/>
              </a:rPr>
              <a:t> 分块查找</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Ø"/>
              <a:defRPr/>
            </a:pP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8" y="685800"/>
            <a:ext cx="3486150"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静态查找：</a:t>
            </a:r>
          </a:p>
        </p:txBody>
      </p:sp>
    </p:spTree>
    <p:extLst>
      <p:ext uri="{BB962C8B-B14F-4D97-AF65-F5344CB8AC3E}">
        <p14:creationId xmlns:p14="http://schemas.microsoft.com/office/powerpoint/2010/main" val="16189284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815670"/>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4" name="文本框 3"/>
          <p:cNvSpPr txBox="1"/>
          <p:nvPr/>
        </p:nvSpPr>
        <p:spPr>
          <a:xfrm>
            <a:off x="7275442" y="2874220"/>
            <a:ext cx="4731027" cy="954107"/>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类似地：</a:t>
            </a:r>
            <a:endParaRPr lang="en-US" altLang="zh-CN" sz="2800" dirty="0">
              <a:latin typeface="华文楷体" panose="02010600040101010101" pitchFamily="2" charset="-122"/>
              <a:ea typeface="华文楷体" panose="02010600040101010101" pitchFamily="2" charset="-122"/>
            </a:endParaRPr>
          </a:p>
          <a:p>
            <a:r>
              <a:rPr lang="en-US" altLang="zh-CN" sz="2800" dirty="0">
                <a:latin typeface="华文楷体" panose="02010600040101010101" pitchFamily="2" charset="-122"/>
                <a:ea typeface="华文楷体" panose="02010600040101010101" pitchFamily="2" charset="-122"/>
              </a:rPr>
              <a:t>RR</a:t>
            </a:r>
            <a:r>
              <a:rPr lang="zh-CN" altLang="en-US" sz="2800" dirty="0">
                <a:latin typeface="华文楷体" panose="02010600040101010101" pitchFamily="2" charset="-122"/>
                <a:ea typeface="华文楷体" panose="02010600040101010101" pitchFamily="2" charset="-122"/>
              </a:rPr>
              <a:t>型做一次上臂左旋即可</a:t>
            </a:r>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341460" y="2148773"/>
            <a:ext cx="6933982" cy="3894218"/>
          </a:xfrm>
          <a:prstGeom prst="rect">
            <a:avLst/>
          </a:prstGeom>
          <a:noFill/>
          <a:ln>
            <a:noFill/>
          </a:ln>
        </p:spPr>
      </p:pic>
    </p:spTree>
    <p:extLst>
      <p:ext uri="{BB962C8B-B14F-4D97-AF65-F5344CB8AC3E}">
        <p14:creationId xmlns:p14="http://schemas.microsoft.com/office/powerpoint/2010/main" val="37330176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2" name="文本框 1"/>
          <p:cNvSpPr txBox="1"/>
          <p:nvPr/>
        </p:nvSpPr>
        <p:spPr>
          <a:xfrm>
            <a:off x="341460" y="1530626"/>
            <a:ext cx="10750610" cy="584775"/>
          </a:xfrm>
          <a:prstGeom prst="rect">
            <a:avLst/>
          </a:prstGeom>
          <a:noFill/>
        </p:spPr>
        <p:txBody>
          <a:bodyPr wrap="square" rtlCol="0">
            <a:spAutoFit/>
          </a:bodyPr>
          <a:lstStyle/>
          <a:p>
            <a:r>
              <a:rPr lang="en-US" altLang="zh-CN" sz="3200" dirty="0">
                <a:latin typeface="华文楷体" panose="02010600040101010101" pitchFamily="2" charset="-122"/>
                <a:ea typeface="华文楷体" panose="02010600040101010101" pitchFamily="2" charset="-122"/>
              </a:rPr>
              <a:t>LR</a:t>
            </a:r>
            <a:r>
              <a:rPr lang="zh-CN" altLang="zh-CN" sz="3200" dirty="0">
                <a:latin typeface="华文楷体" panose="02010600040101010101" pitchFamily="2" charset="-122"/>
                <a:ea typeface="华文楷体" panose="02010600040101010101" pitchFamily="2" charset="-122"/>
              </a:rPr>
              <a:t>型比</a:t>
            </a:r>
            <a:r>
              <a:rPr lang="en-US" altLang="zh-CN" sz="3200" dirty="0">
                <a:latin typeface="华文楷体" panose="02010600040101010101" pitchFamily="2" charset="-122"/>
                <a:ea typeface="华文楷体" panose="02010600040101010101" pitchFamily="2" charset="-122"/>
              </a:rPr>
              <a:t>LL</a:t>
            </a:r>
            <a:r>
              <a:rPr lang="zh-CN" altLang="zh-CN" sz="3200" dirty="0">
                <a:latin typeface="华文楷体" panose="02010600040101010101" pitchFamily="2" charset="-122"/>
                <a:ea typeface="华文楷体" panose="02010600040101010101" pitchFamily="2" charset="-122"/>
              </a:rPr>
              <a:t>、</a:t>
            </a:r>
            <a:r>
              <a:rPr lang="en-US" altLang="zh-CN" sz="3200" dirty="0">
                <a:latin typeface="华文楷体" panose="02010600040101010101" pitchFamily="2" charset="-122"/>
                <a:ea typeface="华文楷体" panose="02010600040101010101" pitchFamily="2" charset="-122"/>
              </a:rPr>
              <a:t>RR</a:t>
            </a:r>
            <a:r>
              <a:rPr lang="zh-CN" altLang="zh-CN" sz="3200" dirty="0">
                <a:latin typeface="华文楷体" panose="02010600040101010101" pitchFamily="2" charset="-122"/>
                <a:ea typeface="华文楷体" panose="02010600040101010101" pitchFamily="2" charset="-122"/>
              </a:rPr>
              <a:t>型的情况要复杂些</a:t>
            </a:r>
            <a:r>
              <a:rPr lang="zh-CN" altLang="en-US" sz="3200" dirty="0">
                <a:latin typeface="华文楷体" panose="02010600040101010101" pitchFamily="2" charset="-122"/>
                <a:ea typeface="华文楷体" panose="02010600040101010101" pitchFamily="2" charset="-122"/>
              </a:rPr>
              <a:t>，</a:t>
            </a:r>
            <a:r>
              <a:rPr lang="en-US" altLang="zh-CN" sz="3200" dirty="0">
                <a:latin typeface="华文楷体" panose="02010600040101010101" pitchFamily="2" charset="-122"/>
                <a:ea typeface="华文楷体" panose="02010600040101010101" pitchFamily="2" charset="-122"/>
              </a:rPr>
              <a:t>LR</a:t>
            </a:r>
            <a:r>
              <a:rPr lang="zh-CN" altLang="zh-CN" sz="3200" dirty="0">
                <a:latin typeface="华文楷体" panose="02010600040101010101" pitchFamily="2" charset="-122"/>
                <a:ea typeface="华文楷体" panose="02010600040101010101" pitchFamily="2" charset="-122"/>
              </a:rPr>
              <a:t>有三种形态</a:t>
            </a:r>
            <a:r>
              <a:rPr lang="zh-CN" altLang="en-US" sz="3200" dirty="0">
                <a:latin typeface="华文楷体" panose="02010600040101010101" pitchFamily="2" charset="-122"/>
                <a:ea typeface="华文楷体" panose="02010600040101010101" pitchFamily="2" charset="-122"/>
              </a:rPr>
              <a:t>。</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500486" y="2401046"/>
            <a:ext cx="6437027" cy="2846815"/>
          </a:xfrm>
          <a:prstGeom prst="rect">
            <a:avLst/>
          </a:prstGeom>
          <a:noFill/>
          <a:ln>
            <a:noFill/>
          </a:ln>
        </p:spPr>
      </p:pic>
      <p:sp>
        <p:nvSpPr>
          <p:cNvPr id="3" name="文本框 2"/>
          <p:cNvSpPr txBox="1"/>
          <p:nvPr/>
        </p:nvSpPr>
        <p:spPr>
          <a:xfrm>
            <a:off x="7295321" y="2401046"/>
            <a:ext cx="4532243" cy="2246769"/>
          </a:xfrm>
          <a:prstGeom prst="rect">
            <a:avLst/>
          </a:prstGeom>
          <a:noFill/>
        </p:spPr>
        <p:txBody>
          <a:bodyPr wrap="square" rtlCol="0">
            <a:spAutoFit/>
          </a:bodyPr>
          <a:lstStyle/>
          <a:p>
            <a:r>
              <a:rPr lang="en-US" altLang="zh-CN" sz="2800" b="1" dirty="0">
                <a:latin typeface="华文楷体" panose="02010600040101010101" pitchFamily="2" charset="-122"/>
                <a:ea typeface="华文楷体" panose="02010600040101010101" pitchFamily="2" charset="-122"/>
              </a:rPr>
              <a:t>LR0</a:t>
            </a:r>
            <a:r>
              <a:rPr lang="zh-CN" altLang="en-US" sz="2800" b="1" dirty="0">
                <a:latin typeface="华文楷体" panose="02010600040101010101" pitchFamily="2" charset="-122"/>
                <a:ea typeface="华文楷体" panose="02010600040101010101" pitchFamily="2" charset="-122"/>
              </a:rPr>
              <a:t>型做双旋调整：</a:t>
            </a:r>
            <a:endParaRPr lang="en-US" altLang="zh-CN" sz="2800" b="1"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一次下臂的左旋，变</a:t>
            </a:r>
            <a:r>
              <a:rPr lang="en-US" altLang="zh-CN" sz="2800" dirty="0">
                <a:latin typeface="华文楷体" panose="02010600040101010101" pitchFamily="2" charset="-122"/>
                <a:ea typeface="华文楷体" panose="02010600040101010101" pitchFamily="2" charset="-122"/>
              </a:rPr>
              <a:t>LL</a:t>
            </a:r>
            <a:r>
              <a:rPr lang="zh-CN" altLang="en-US" sz="2800" dirty="0">
                <a:latin typeface="华文楷体" panose="02010600040101010101" pitchFamily="2" charset="-122"/>
                <a:ea typeface="华文楷体" panose="02010600040101010101" pitchFamily="2" charset="-122"/>
              </a:rPr>
              <a:t>型</a:t>
            </a:r>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一次上臂的右旋</a:t>
            </a:r>
            <a:endParaRPr lang="en-US" altLang="zh-CN" sz="2800" dirty="0">
              <a:latin typeface="华文楷体" panose="02010600040101010101" pitchFamily="2" charset="-122"/>
              <a:ea typeface="华文楷体" panose="02010600040101010101" pitchFamily="2" charset="-122"/>
            </a:endParaRPr>
          </a:p>
          <a:p>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结束</a:t>
            </a:r>
          </a:p>
        </p:txBody>
      </p:sp>
    </p:spTree>
    <p:extLst>
      <p:ext uri="{BB962C8B-B14F-4D97-AF65-F5344CB8AC3E}">
        <p14:creationId xmlns:p14="http://schemas.microsoft.com/office/powerpoint/2010/main" val="16743469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2" name="文本框 1"/>
          <p:cNvSpPr txBox="1"/>
          <p:nvPr/>
        </p:nvSpPr>
        <p:spPr>
          <a:xfrm>
            <a:off x="341460" y="1530626"/>
            <a:ext cx="10750610" cy="523220"/>
          </a:xfrm>
          <a:prstGeom prst="rect">
            <a:avLst/>
          </a:prstGeom>
          <a:noFill/>
        </p:spPr>
        <p:txBody>
          <a:bodyPr wrap="square" rtlCol="0">
            <a:spAutoFit/>
          </a:bodyPr>
          <a:lstStyle/>
          <a:p>
            <a:r>
              <a:rPr lang="en-US" altLang="zh-CN" sz="2800" dirty="0">
                <a:latin typeface="华文楷体" panose="02010600040101010101" pitchFamily="2" charset="-122"/>
                <a:ea typeface="华文楷体" panose="02010600040101010101" pitchFamily="2" charset="-122"/>
              </a:rPr>
              <a:t>LR</a:t>
            </a:r>
            <a:r>
              <a:rPr lang="zh-CN" altLang="zh-CN" sz="2800" dirty="0">
                <a:latin typeface="华文楷体" panose="02010600040101010101" pitchFamily="2" charset="-122"/>
                <a:ea typeface="华文楷体" panose="02010600040101010101" pitchFamily="2" charset="-122"/>
              </a:rPr>
              <a:t>型比</a:t>
            </a:r>
            <a:r>
              <a:rPr lang="en-US" altLang="zh-CN" sz="2800" dirty="0">
                <a:latin typeface="华文楷体" panose="02010600040101010101" pitchFamily="2" charset="-122"/>
                <a:ea typeface="华文楷体" panose="02010600040101010101" pitchFamily="2" charset="-122"/>
              </a:rPr>
              <a:t>LL</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RR</a:t>
            </a:r>
            <a:r>
              <a:rPr lang="zh-CN" altLang="zh-CN" sz="2800" dirty="0">
                <a:latin typeface="华文楷体" panose="02010600040101010101" pitchFamily="2" charset="-122"/>
                <a:ea typeface="华文楷体" panose="02010600040101010101" pitchFamily="2" charset="-122"/>
              </a:rPr>
              <a:t>型的情况要复杂些</a:t>
            </a:r>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LR</a:t>
            </a:r>
            <a:r>
              <a:rPr lang="zh-CN" altLang="zh-CN" sz="2800" dirty="0">
                <a:latin typeface="华文楷体" panose="02010600040101010101" pitchFamily="2" charset="-122"/>
                <a:ea typeface="华文楷体" panose="02010600040101010101" pitchFamily="2" charset="-122"/>
              </a:rPr>
              <a:t>有三种形态</a:t>
            </a:r>
            <a:r>
              <a:rPr lang="zh-CN" altLang="en-US" sz="2800" dirty="0">
                <a:latin typeface="华文楷体" panose="02010600040101010101" pitchFamily="2" charset="-122"/>
                <a:ea typeface="华文楷体" panose="02010600040101010101" pitchFamily="2" charset="-122"/>
              </a:rPr>
              <a:t>。</a:t>
            </a:r>
          </a:p>
        </p:txBody>
      </p:sp>
      <p:sp>
        <p:nvSpPr>
          <p:cNvPr id="3" name="文本框 2"/>
          <p:cNvSpPr txBox="1"/>
          <p:nvPr/>
        </p:nvSpPr>
        <p:spPr>
          <a:xfrm>
            <a:off x="341459" y="5957599"/>
            <a:ext cx="11850541" cy="523220"/>
          </a:xfrm>
          <a:prstGeom prst="rect">
            <a:avLst/>
          </a:prstGeom>
          <a:noFill/>
        </p:spPr>
        <p:txBody>
          <a:bodyPr wrap="square" rtlCol="0">
            <a:spAutoFit/>
          </a:bodyPr>
          <a:lstStyle/>
          <a:p>
            <a:r>
              <a:rPr lang="en-US" altLang="zh-CN" sz="2800" b="1" dirty="0">
                <a:latin typeface="华文楷体" panose="02010600040101010101" pitchFamily="2" charset="-122"/>
                <a:ea typeface="华文楷体" panose="02010600040101010101" pitchFamily="2" charset="-122"/>
              </a:rPr>
              <a:t>LR1</a:t>
            </a:r>
            <a:r>
              <a:rPr lang="zh-CN" altLang="en-US" sz="2800" b="1" dirty="0">
                <a:latin typeface="华文楷体" panose="02010600040101010101" pitchFamily="2" charset="-122"/>
                <a:ea typeface="华文楷体" panose="02010600040101010101" pitchFamily="2" charset="-122"/>
              </a:rPr>
              <a:t>型做双旋调整：</a:t>
            </a:r>
            <a:r>
              <a:rPr lang="zh-CN" altLang="en-US" sz="2800" dirty="0">
                <a:latin typeface="华文楷体" panose="02010600040101010101" pitchFamily="2" charset="-122"/>
                <a:ea typeface="华文楷体" panose="02010600040101010101" pitchFamily="2" charset="-122"/>
              </a:rPr>
              <a:t>一次下臂的左旋，变</a:t>
            </a:r>
            <a:r>
              <a:rPr lang="en-US" altLang="zh-CN" sz="2800" dirty="0">
                <a:latin typeface="华文楷体" panose="02010600040101010101" pitchFamily="2" charset="-122"/>
                <a:ea typeface="华文楷体" panose="02010600040101010101" pitchFamily="2" charset="-122"/>
              </a:rPr>
              <a:t>LL</a:t>
            </a:r>
            <a:r>
              <a:rPr lang="zh-CN" altLang="en-US" sz="2800" dirty="0">
                <a:latin typeface="华文楷体" panose="02010600040101010101" pitchFamily="2" charset="-122"/>
                <a:ea typeface="华文楷体" panose="02010600040101010101" pitchFamily="2" charset="-122"/>
              </a:rPr>
              <a:t>型，一次上臂的右旋，结束</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659511" y="2401043"/>
            <a:ext cx="3395653" cy="3025719"/>
          </a:xfrm>
          <a:prstGeom prst="rect">
            <a:avLst/>
          </a:prstGeom>
          <a:noFill/>
          <a:ln>
            <a:noFill/>
          </a:ln>
        </p:spPr>
      </p:pic>
      <p:pic>
        <p:nvPicPr>
          <p:cNvPr id="8" name="图片 7"/>
          <p:cNvPicPr/>
          <p:nvPr/>
        </p:nvPicPr>
        <p:blipFill>
          <a:blip r:embed="rId4">
            <a:extLst>
              <a:ext uri="{28A0092B-C50C-407E-A947-70E740481C1C}">
                <a14:useLocalDpi xmlns:a14="http://schemas.microsoft.com/office/drawing/2010/main" val="0"/>
              </a:ext>
            </a:extLst>
          </a:blip>
          <a:srcRect/>
          <a:stretch>
            <a:fillRect/>
          </a:stretch>
        </p:blipFill>
        <p:spPr bwMode="auto">
          <a:xfrm>
            <a:off x="4055164" y="2222139"/>
            <a:ext cx="7715557" cy="3383529"/>
          </a:xfrm>
          <a:prstGeom prst="rect">
            <a:avLst/>
          </a:prstGeom>
          <a:noFill/>
          <a:ln>
            <a:noFill/>
          </a:ln>
        </p:spPr>
      </p:pic>
    </p:spTree>
    <p:extLst>
      <p:ext uri="{BB962C8B-B14F-4D97-AF65-F5344CB8AC3E}">
        <p14:creationId xmlns:p14="http://schemas.microsoft.com/office/powerpoint/2010/main" val="30064038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树中冲突结点各种情况的调整方法：</a:t>
            </a:r>
          </a:p>
        </p:txBody>
      </p:sp>
      <p:sp>
        <p:nvSpPr>
          <p:cNvPr id="2" name="文本框 1"/>
          <p:cNvSpPr txBox="1"/>
          <p:nvPr/>
        </p:nvSpPr>
        <p:spPr>
          <a:xfrm>
            <a:off x="341460" y="1530626"/>
            <a:ext cx="10750610" cy="523220"/>
          </a:xfrm>
          <a:prstGeom prst="rect">
            <a:avLst/>
          </a:prstGeom>
          <a:noFill/>
        </p:spPr>
        <p:txBody>
          <a:bodyPr wrap="square" rtlCol="0">
            <a:spAutoFit/>
          </a:bodyPr>
          <a:lstStyle/>
          <a:p>
            <a:r>
              <a:rPr lang="en-US" altLang="zh-CN" sz="2800" dirty="0">
                <a:latin typeface="华文楷体" panose="02010600040101010101" pitchFamily="2" charset="-122"/>
                <a:ea typeface="华文楷体" panose="02010600040101010101" pitchFamily="2" charset="-122"/>
              </a:rPr>
              <a:t>LR</a:t>
            </a:r>
            <a:r>
              <a:rPr lang="zh-CN" altLang="zh-CN" sz="2800" dirty="0">
                <a:latin typeface="华文楷体" panose="02010600040101010101" pitchFamily="2" charset="-122"/>
                <a:ea typeface="华文楷体" panose="02010600040101010101" pitchFamily="2" charset="-122"/>
              </a:rPr>
              <a:t>型比</a:t>
            </a:r>
            <a:r>
              <a:rPr lang="en-US" altLang="zh-CN" sz="2800" dirty="0">
                <a:latin typeface="华文楷体" panose="02010600040101010101" pitchFamily="2" charset="-122"/>
                <a:ea typeface="华文楷体" panose="02010600040101010101" pitchFamily="2" charset="-122"/>
              </a:rPr>
              <a:t>LL</a:t>
            </a: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RR</a:t>
            </a:r>
            <a:r>
              <a:rPr lang="zh-CN" altLang="zh-CN" sz="2800" dirty="0">
                <a:latin typeface="华文楷体" panose="02010600040101010101" pitchFamily="2" charset="-122"/>
                <a:ea typeface="华文楷体" panose="02010600040101010101" pitchFamily="2" charset="-122"/>
              </a:rPr>
              <a:t>型的情况要复杂些</a:t>
            </a:r>
            <a:r>
              <a:rPr lang="zh-CN" altLang="en-US"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LR</a:t>
            </a:r>
            <a:r>
              <a:rPr lang="zh-CN" altLang="zh-CN" sz="2800" dirty="0">
                <a:latin typeface="华文楷体" panose="02010600040101010101" pitchFamily="2" charset="-122"/>
                <a:ea typeface="华文楷体" panose="02010600040101010101" pitchFamily="2" charset="-122"/>
              </a:rPr>
              <a:t>有三种形态</a:t>
            </a:r>
            <a:r>
              <a:rPr lang="zh-CN" altLang="en-US" sz="2800" dirty="0">
                <a:latin typeface="华文楷体" panose="02010600040101010101" pitchFamily="2" charset="-122"/>
                <a:ea typeface="华文楷体" panose="02010600040101010101" pitchFamily="2" charset="-122"/>
              </a:rPr>
              <a:t>。</a:t>
            </a:r>
          </a:p>
        </p:txBody>
      </p:sp>
      <p:sp>
        <p:nvSpPr>
          <p:cNvPr id="3" name="文本框 2"/>
          <p:cNvSpPr txBox="1"/>
          <p:nvPr/>
        </p:nvSpPr>
        <p:spPr>
          <a:xfrm>
            <a:off x="341459" y="5957599"/>
            <a:ext cx="10949393" cy="523220"/>
          </a:xfrm>
          <a:prstGeom prst="rect">
            <a:avLst/>
          </a:prstGeom>
          <a:noFill/>
        </p:spPr>
        <p:txBody>
          <a:bodyPr wrap="square" rtlCol="0">
            <a:spAutoFit/>
          </a:bodyPr>
          <a:lstStyle/>
          <a:p>
            <a:r>
              <a:rPr lang="en-US" altLang="zh-CN" sz="2800" b="1" dirty="0">
                <a:latin typeface="华文楷体" panose="02010600040101010101" pitchFamily="2" charset="-122"/>
                <a:ea typeface="华文楷体" panose="02010600040101010101" pitchFamily="2" charset="-122"/>
              </a:rPr>
              <a:t>LR2</a:t>
            </a:r>
            <a:r>
              <a:rPr lang="zh-CN" altLang="en-US" sz="2800" b="1" dirty="0">
                <a:latin typeface="华文楷体" panose="02010600040101010101" pitchFamily="2" charset="-122"/>
                <a:ea typeface="华文楷体" panose="02010600040101010101" pitchFamily="2" charset="-122"/>
              </a:rPr>
              <a:t>型做双旋调整：</a:t>
            </a:r>
            <a:r>
              <a:rPr lang="zh-CN" altLang="en-US" sz="2800" dirty="0">
                <a:latin typeface="华文楷体" panose="02010600040101010101" pitchFamily="2" charset="-122"/>
                <a:ea typeface="华文楷体" panose="02010600040101010101" pitchFamily="2" charset="-122"/>
              </a:rPr>
              <a:t>旋转方法如</a:t>
            </a:r>
            <a:r>
              <a:rPr lang="en-US" altLang="zh-CN" sz="2800" dirty="0">
                <a:latin typeface="华文楷体" panose="02010600040101010101" pitchFamily="2" charset="-122"/>
                <a:ea typeface="华文楷体" panose="02010600040101010101" pitchFamily="2" charset="-122"/>
              </a:rPr>
              <a:t>LR1</a:t>
            </a:r>
            <a:r>
              <a:rPr lang="zh-CN" altLang="en-US" sz="2800" dirty="0">
                <a:latin typeface="华文楷体" panose="02010600040101010101" pitchFamily="2" charset="-122"/>
                <a:ea typeface="华文楷体" panose="02010600040101010101" pitchFamily="2" charset="-122"/>
              </a:rPr>
              <a:t>，但调整好后结点</a:t>
            </a:r>
            <a:r>
              <a:rPr lang="en-US" altLang="zh-CN" sz="2800" dirty="0">
                <a:latin typeface="华文楷体" panose="02010600040101010101" pitchFamily="2" charset="-122"/>
                <a:ea typeface="华文楷体" panose="02010600040101010101" pitchFamily="2" charset="-122"/>
              </a:rPr>
              <a:t>A</a:t>
            </a:r>
            <a:r>
              <a:rPr lang="zh-CN" altLang="en-US" sz="2800" dirty="0">
                <a:latin typeface="华文楷体" panose="02010600040101010101" pitchFamily="2" charset="-122"/>
                <a:ea typeface="华文楷体" panose="02010600040101010101" pitchFamily="2" charset="-122"/>
              </a:rPr>
              <a:t>平衡因子不同。</a:t>
            </a:r>
          </a:p>
        </p:txBody>
      </p:sp>
      <p:pic>
        <p:nvPicPr>
          <p:cNvPr id="9" name="图片 8"/>
          <p:cNvPicPr/>
          <p:nvPr/>
        </p:nvPicPr>
        <p:blipFill>
          <a:blip r:embed="rId3">
            <a:extLst>
              <a:ext uri="{28A0092B-C50C-407E-A947-70E740481C1C}">
                <a14:useLocalDpi xmlns:a14="http://schemas.microsoft.com/office/drawing/2010/main" val="0"/>
              </a:ext>
            </a:extLst>
          </a:blip>
          <a:srcRect/>
          <a:stretch>
            <a:fillRect/>
          </a:stretch>
        </p:blipFill>
        <p:spPr bwMode="auto">
          <a:xfrm>
            <a:off x="341458" y="2247858"/>
            <a:ext cx="3196871" cy="3417445"/>
          </a:xfrm>
          <a:prstGeom prst="rect">
            <a:avLst/>
          </a:prstGeom>
          <a:noFill/>
          <a:ln>
            <a:noFill/>
          </a:ln>
        </p:spPr>
      </p:pic>
      <p:pic>
        <p:nvPicPr>
          <p:cNvPr id="10" name="图片 9"/>
          <p:cNvPicPr/>
          <p:nvPr/>
        </p:nvPicPr>
        <p:blipFill>
          <a:blip r:embed="rId4">
            <a:extLst>
              <a:ext uri="{28A0092B-C50C-407E-A947-70E740481C1C}">
                <a14:useLocalDpi xmlns:a14="http://schemas.microsoft.com/office/drawing/2010/main" val="0"/>
              </a:ext>
            </a:extLst>
          </a:blip>
          <a:srcRect/>
          <a:stretch>
            <a:fillRect/>
          </a:stretch>
        </p:blipFill>
        <p:spPr bwMode="auto">
          <a:xfrm>
            <a:off x="3919881" y="2247858"/>
            <a:ext cx="6237909" cy="3339041"/>
          </a:xfrm>
          <a:prstGeom prst="rect">
            <a:avLst/>
          </a:prstGeom>
          <a:noFill/>
          <a:ln>
            <a:noFill/>
          </a:ln>
        </p:spPr>
      </p:pic>
    </p:spTree>
    <p:extLst>
      <p:ext uri="{BB962C8B-B14F-4D97-AF65-F5344CB8AC3E}">
        <p14:creationId xmlns:p14="http://schemas.microsoft.com/office/powerpoint/2010/main" val="34953439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a:t>
            </a:r>
            <a:r>
              <a:rPr lang="en-US" altLang="zh-CN" dirty="0">
                <a:latin typeface="华文楷体" panose="02010600040101010101" pitchFamily="2" charset="-122"/>
                <a:ea typeface="华文楷体" panose="02010600040101010101" pitchFamily="2" charset="-122"/>
              </a:rPr>
              <a:t>LR</a:t>
            </a:r>
            <a:r>
              <a:rPr lang="zh-CN" altLang="en-US" dirty="0">
                <a:latin typeface="华文楷体" panose="02010600040101010101" pitchFamily="2" charset="-122"/>
                <a:ea typeface="华文楷体" panose="02010600040101010101" pitchFamily="2" charset="-122"/>
              </a:rPr>
              <a:t>型调整方法总结：</a:t>
            </a:r>
          </a:p>
        </p:txBody>
      </p:sp>
      <p:sp>
        <p:nvSpPr>
          <p:cNvPr id="2" name="文本框 1"/>
          <p:cNvSpPr txBox="1"/>
          <p:nvPr/>
        </p:nvSpPr>
        <p:spPr>
          <a:xfrm>
            <a:off x="341460" y="1530626"/>
            <a:ext cx="10750610" cy="3539430"/>
          </a:xfrm>
          <a:prstGeom prst="rect">
            <a:avLst/>
          </a:prstGeom>
          <a:noFill/>
        </p:spPr>
        <p:txBody>
          <a:bodyPr wrap="square" rtlCol="0">
            <a:spAutoFit/>
          </a:bodyPr>
          <a:lstStyle/>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相同之处：做一次双旋，先下臂左旋，变</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LL</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型，再上臂右旋。</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不同之处在于双旋之后，局部根的左、右子结点平衡因子不同：</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LR0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左、右子平衡因子均为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LR1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左、右子平衡因子分别为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LR2</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左、右子平衡因子分别为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p>
          <a:p>
            <a:endParaRPr lang="en-US" altLang="zh-CN" sz="2800" dirty="0"/>
          </a:p>
          <a:p>
            <a:endParaRPr lang="en-US" altLang="zh-CN" sz="2800" dirty="0"/>
          </a:p>
        </p:txBody>
      </p:sp>
    </p:spTree>
    <p:extLst>
      <p:ext uri="{BB962C8B-B14F-4D97-AF65-F5344CB8AC3E}">
        <p14:creationId xmlns:p14="http://schemas.microsoft.com/office/powerpoint/2010/main" val="8480725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341460" y="772807"/>
            <a:ext cx="8126679" cy="574183"/>
          </a:xfrm>
        </p:spPr>
        <p:txBody>
          <a:bodyPr>
            <a:normAutofit/>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树中</a:t>
            </a:r>
            <a:r>
              <a:rPr lang="en-US" altLang="zh-CN" dirty="0">
                <a:latin typeface="华文楷体" panose="02010600040101010101" pitchFamily="2" charset="-122"/>
                <a:ea typeface="华文楷体" panose="02010600040101010101" pitchFamily="2" charset="-122"/>
              </a:rPr>
              <a:t>RL</a:t>
            </a:r>
            <a:r>
              <a:rPr lang="zh-CN" altLang="en-US" dirty="0">
                <a:latin typeface="华文楷体" panose="02010600040101010101" pitchFamily="2" charset="-122"/>
                <a:ea typeface="华文楷体" panose="02010600040101010101" pitchFamily="2" charset="-122"/>
              </a:rPr>
              <a:t>型调整方法总结：</a:t>
            </a:r>
          </a:p>
        </p:txBody>
      </p:sp>
      <p:sp>
        <p:nvSpPr>
          <p:cNvPr id="2" name="文本框 1"/>
          <p:cNvSpPr txBox="1"/>
          <p:nvPr/>
        </p:nvSpPr>
        <p:spPr>
          <a:xfrm>
            <a:off x="341460" y="1556683"/>
            <a:ext cx="10750610" cy="4401205"/>
          </a:xfrm>
          <a:prstGeom prst="rect">
            <a:avLst/>
          </a:prstGeom>
          <a:noFill/>
        </p:spPr>
        <p:txBody>
          <a:bodyPr wrap="square" rtlCol="0">
            <a:spAutoFit/>
          </a:bodyPr>
          <a:lstStyle/>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RL</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型</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LR</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型类似，也有</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三种形态</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。且三种形态：</a:t>
            </a: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相同之处：做一次双旋，先下臂右旋，变</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RR</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型，再上臂左旋。</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不同之处在于双旋之后，局部根的左、右子结点平衡因子不同：</a:t>
            </a:r>
            <a:endParaRPr lang="en-US" altLang="zh-CN" sz="28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RL0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左、右子平衡因子均为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RL1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左、右子平衡因子分别为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p>
          <a:p>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RL2</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 左、右子平衡因子分别为</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0</a:t>
            </a:r>
          </a:p>
          <a:p>
            <a:endParaRPr lang="en-US" altLang="zh-CN" sz="2800" dirty="0"/>
          </a:p>
          <a:p>
            <a:endParaRPr lang="en-US" altLang="zh-CN" sz="2800" dirty="0"/>
          </a:p>
        </p:txBody>
      </p:sp>
      <p:sp>
        <p:nvSpPr>
          <p:cNvPr id="3" name="椭圆 2"/>
          <p:cNvSpPr/>
          <p:nvPr/>
        </p:nvSpPr>
        <p:spPr>
          <a:xfrm>
            <a:off x="11387138" y="6357938"/>
            <a:ext cx="214312" cy="2714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565057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786188" y="2106723"/>
            <a:ext cx="3941876" cy="2693878"/>
          </a:xfrm>
        </p:spPr>
        <p:txBody>
          <a:bodyPr>
            <a:noAutofit/>
          </a:bodyPr>
          <a:lstStyle/>
          <a:p>
            <a:pPr>
              <a:lnSpc>
                <a:spcPct val="115000"/>
              </a:lnSpc>
              <a:buFont typeface="Wingdings" panose="05000000000000000000" pitchFamily="2" charset="2"/>
              <a:buChar char="n"/>
              <a:defRPr/>
            </a:pPr>
            <a:r>
              <a:rPr lang="zh-CN" altLang="en-US" sz="2800" dirty="0">
                <a:solidFill>
                  <a:srgbClr val="FF0000"/>
                </a:solidFill>
                <a:latin typeface="华文楷体" pitchFamily="2" charset="-122"/>
                <a:ea typeface="华文楷体" pitchFamily="2" charset="-122"/>
              </a:rPr>
              <a:t> </a:t>
            </a:r>
            <a:r>
              <a:rPr lang="en-US" altLang="zh-CN" sz="2800" dirty="0">
                <a:latin typeface="华文楷体" pitchFamily="2" charset="-122"/>
                <a:ea typeface="华文楷体" pitchFamily="2" charset="-122"/>
              </a:rPr>
              <a:t>AVL</a:t>
            </a:r>
            <a:r>
              <a:rPr lang="zh-CN" altLang="en-US" sz="2800" dirty="0">
                <a:latin typeface="华文楷体" pitchFamily="2" charset="-122"/>
                <a:ea typeface="华文楷体" pitchFamily="2" charset="-122"/>
              </a:rPr>
              <a:t>树定义</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AVL</a:t>
            </a:r>
            <a:r>
              <a:rPr lang="zh-CN" altLang="en-US" sz="2800" dirty="0">
                <a:latin typeface="华文楷体" pitchFamily="2" charset="-122"/>
                <a:ea typeface="华文楷体" pitchFamily="2" charset="-122"/>
              </a:rPr>
              <a:t>树插入</a:t>
            </a:r>
            <a:endParaRPr lang="en-US" altLang="zh-CN" sz="2800" dirty="0">
              <a:latin typeface="华文楷体" pitchFamily="2" charset="-122"/>
              <a:ea typeface="华文楷体" pitchFamily="2" charset="-122"/>
            </a:endParaRPr>
          </a:p>
          <a:p>
            <a:pPr>
              <a:lnSpc>
                <a:spcPct val="115000"/>
              </a:lnSpc>
              <a:buFont typeface="Wingdings" panose="05000000000000000000" pitchFamily="2" charset="2"/>
              <a:buChar char="n"/>
              <a:defRPr/>
            </a:pPr>
            <a:r>
              <a:rPr lang="en-US" altLang="zh-CN" sz="2800" dirty="0">
                <a:latin typeface="华文楷体" pitchFamily="2" charset="-122"/>
                <a:ea typeface="华文楷体" pitchFamily="2" charset="-122"/>
              </a:rPr>
              <a:t> </a:t>
            </a:r>
            <a:r>
              <a:rPr lang="en-US" altLang="zh-CN" sz="2800" dirty="0">
                <a:solidFill>
                  <a:srgbClr val="FF0000"/>
                </a:solidFill>
                <a:latin typeface="华文楷体" pitchFamily="2" charset="-122"/>
                <a:ea typeface="华文楷体" pitchFamily="2" charset="-122"/>
              </a:rPr>
              <a:t>AVL</a:t>
            </a:r>
            <a:r>
              <a:rPr lang="zh-CN" altLang="en-US" sz="2800" dirty="0">
                <a:solidFill>
                  <a:srgbClr val="FF0000"/>
                </a:solidFill>
                <a:latin typeface="华文楷体" pitchFamily="2" charset="-122"/>
                <a:ea typeface="华文楷体" pitchFamily="2" charset="-122"/>
              </a:rPr>
              <a:t>树删除</a:t>
            </a:r>
            <a:endParaRPr lang="en-US" altLang="zh-CN" sz="2800" dirty="0">
              <a:solidFill>
                <a:srgbClr val="FF0000"/>
              </a:solidFill>
              <a:latin typeface="华文楷体" pitchFamily="2" charset="-122"/>
              <a:ea typeface="华文楷体" pitchFamily="2" charset="-122"/>
            </a:endParaRPr>
          </a:p>
        </p:txBody>
      </p:sp>
      <p:sp>
        <p:nvSpPr>
          <p:cNvPr id="2" name="文本框 1"/>
          <p:cNvSpPr txBox="1"/>
          <p:nvPr/>
        </p:nvSpPr>
        <p:spPr>
          <a:xfrm>
            <a:off x="300037" y="685800"/>
            <a:ext cx="6943725" cy="584775"/>
          </a:xfrm>
          <a:prstGeom prst="rect">
            <a:avLst/>
          </a:prstGeom>
          <a:noFill/>
        </p:spPr>
        <p:txBody>
          <a:bodyPr wrap="square" rtlCol="0">
            <a:spAutoFit/>
          </a:bodyPr>
          <a:lstStyle/>
          <a:p>
            <a:r>
              <a:rPr lang="zh-CN" altLang="en-US" sz="3200" b="1" dirty="0">
                <a:latin typeface="华文楷体" pitchFamily="2" charset="-122"/>
                <a:ea typeface="华文楷体" pitchFamily="2" charset="-122"/>
              </a:rPr>
              <a:t>平衡二叉查找（</a:t>
            </a:r>
            <a:r>
              <a:rPr lang="en-US" altLang="zh-CN" sz="3200" b="1" dirty="0">
                <a:latin typeface="华文楷体" pitchFamily="2" charset="-122"/>
                <a:ea typeface="华文楷体" pitchFamily="2" charset="-122"/>
              </a:rPr>
              <a:t>AVL</a:t>
            </a:r>
            <a:r>
              <a:rPr lang="zh-CN" altLang="en-US" sz="3200" b="1" dirty="0">
                <a:latin typeface="华文楷体" pitchFamily="2" charset="-122"/>
                <a:ea typeface="华文楷体" pitchFamily="2" charset="-122"/>
              </a:rPr>
              <a:t>）树：</a:t>
            </a:r>
          </a:p>
        </p:txBody>
      </p:sp>
    </p:spTree>
    <p:extLst>
      <p:ext uri="{BB962C8B-B14F-4D97-AF65-F5344CB8AC3E}">
        <p14:creationId xmlns:p14="http://schemas.microsoft.com/office/powerpoint/2010/main" val="32482062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65618" cy="5060598"/>
          </a:xfrm>
        </p:spPr>
        <p:txBody>
          <a:bodyPr>
            <a:normAutofit/>
          </a:bodyPr>
          <a:lstStyle/>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在一个平衡二叉树中删除结点，也可能造成冲突结点的出现。</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删除分为叶子结点、只有一个孩子的结点、有两个孩子的结点。</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有两个孩子的结点在删除时，可以通过找替身结点，最终转化为删除叶子或只有一个孩子结点的情况。</a:t>
            </a:r>
            <a:endParaRPr lang="en-US" altLang="zh-CN" sz="3200" b="0" dirty="0">
              <a:latin typeface="华文楷体" panose="02010600040101010101" pitchFamily="2" charset="-122"/>
              <a:ea typeface="华文楷体" panose="02010600040101010101" pitchFamily="2" charset="-122"/>
            </a:endParaRPr>
          </a:p>
          <a:p>
            <a:pPr>
              <a:buFont typeface="Wingdings" panose="05000000000000000000" pitchFamily="2" charset="2"/>
              <a:buChar char="Ø"/>
            </a:pPr>
            <a:r>
              <a:rPr lang="zh-CN" altLang="zh-CN" sz="3200" b="0" dirty="0">
                <a:latin typeface="华文楷体" panose="02010600040101010101" pitchFamily="2" charset="-122"/>
                <a:ea typeface="华文楷体" panose="02010600040101010101" pitchFamily="2" charset="-122"/>
              </a:rPr>
              <a:t>无论是删除叶子还是只有一个孩子的结点，删除都可能引起其所属子树高度降低，自下而上各级祖先结点的平衡因子就可能发生变化。</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树的删除</a:t>
            </a:r>
          </a:p>
        </p:txBody>
      </p:sp>
    </p:spTree>
    <p:extLst>
      <p:ext uri="{BB962C8B-B14F-4D97-AF65-F5344CB8AC3E}">
        <p14:creationId xmlns:p14="http://schemas.microsoft.com/office/powerpoint/2010/main" val="22716528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65618" cy="657474"/>
          </a:xfrm>
        </p:spPr>
        <p:txBody>
          <a:bodyPr>
            <a:normAutofit/>
          </a:bodyPr>
          <a:lstStyle/>
          <a:p>
            <a:pPr lvl="0">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当待删除结点的父结点平衡因子原本为</a:t>
            </a:r>
            <a:r>
              <a:rPr lang="en-US" altLang="zh-CN" sz="3200" b="0" dirty="0">
                <a:ea typeface="华文楷体" panose="02010600040101010101" pitchFamily="2" charset="-122"/>
                <a:cs typeface="Times New Roman" panose="02020603050405020304" pitchFamily="18" charset="0"/>
              </a:rPr>
              <a:t>0</a:t>
            </a:r>
            <a:r>
              <a:rPr lang="zh-CN" altLang="zh-CN" sz="3200" b="0" dirty="0">
                <a:ea typeface="华文楷体" panose="02010600040101010101" pitchFamily="2" charset="-122"/>
                <a:cs typeface="Times New Roman" panose="02020603050405020304" pitchFamily="18" charset="0"/>
              </a:rPr>
              <a:t>，左右子树一样高为</a:t>
            </a:r>
            <a:r>
              <a:rPr lang="en-US" altLang="zh-CN" sz="3200" b="0" dirty="0">
                <a:ea typeface="华文楷体" panose="02010600040101010101" pitchFamily="2" charset="-122"/>
                <a:cs typeface="Times New Roman" panose="02020603050405020304" pitchFamily="18" charset="0"/>
              </a:rPr>
              <a:t>h</a:t>
            </a:r>
            <a:r>
              <a:rPr lang="zh-CN" altLang="zh-CN" sz="3200" b="0" dirty="0">
                <a:ea typeface="华文楷体" panose="02010600040101010101" pitchFamily="2" charset="-122"/>
                <a:cs typeface="Times New Roman" panose="02020603050405020304" pitchFamily="18" charset="0"/>
              </a:rPr>
              <a:t>。</a:t>
            </a:r>
          </a:p>
        </p:txBody>
      </p:sp>
      <p:sp>
        <p:nvSpPr>
          <p:cNvPr id="8194" name="Rectangle 2"/>
          <p:cNvSpPr>
            <a:spLocks noGrp="1" noRot="1" noChangeArrowheads="1"/>
          </p:cNvSpPr>
          <p:nvPr>
            <p:ph type="title"/>
          </p:nvPr>
        </p:nvSpPr>
        <p:spPr>
          <a:xfrm>
            <a:off x="341460" y="772807"/>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树删除的各种情况分析：</a:t>
            </a:r>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493161" y="2328996"/>
            <a:ext cx="5789988" cy="4350100"/>
          </a:xfrm>
          <a:prstGeom prst="rect">
            <a:avLst/>
          </a:prstGeom>
          <a:noFill/>
          <a:ln>
            <a:noFill/>
          </a:ln>
        </p:spPr>
      </p:pic>
    </p:spTree>
    <p:extLst>
      <p:ext uri="{BB962C8B-B14F-4D97-AF65-F5344CB8AC3E}">
        <p14:creationId xmlns:p14="http://schemas.microsoft.com/office/powerpoint/2010/main" val="12250619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0"/>
          </p:nvPr>
        </p:nvSpPr>
        <p:spPr>
          <a:xfrm>
            <a:off x="341460" y="1509256"/>
            <a:ext cx="11565618" cy="657474"/>
          </a:xfrm>
        </p:spPr>
        <p:txBody>
          <a:bodyPr>
            <a:noAutofit/>
          </a:bodyPr>
          <a:lstStyle/>
          <a:p>
            <a:pPr lvl="0">
              <a:buFont typeface="Wingdings" panose="05000000000000000000" pitchFamily="2" charset="2"/>
              <a:buChar char="Ø"/>
            </a:pPr>
            <a:r>
              <a:rPr lang="zh-CN" altLang="zh-CN" sz="3200" b="0" dirty="0">
                <a:ea typeface="华文楷体" panose="02010600040101010101" pitchFamily="2" charset="-122"/>
                <a:cs typeface="Times New Roman" panose="02020603050405020304" pitchFamily="18" charset="0"/>
              </a:rPr>
              <a:t>当待删除结点的父结点平衡因子原本为</a:t>
            </a:r>
            <a:r>
              <a:rPr lang="en-US" altLang="zh-CN" sz="3200" b="0" dirty="0">
                <a:ea typeface="华文楷体" panose="02010600040101010101" pitchFamily="2" charset="-122"/>
                <a:cs typeface="Times New Roman" panose="02020603050405020304" pitchFamily="18" charset="0"/>
              </a:rPr>
              <a:t>1</a:t>
            </a:r>
            <a:r>
              <a:rPr lang="zh-CN" altLang="zh-CN" sz="3200" b="0" dirty="0">
                <a:ea typeface="华文楷体" panose="02010600040101010101" pitchFamily="2" charset="-122"/>
                <a:cs typeface="Times New Roman" panose="02020603050405020304" pitchFamily="18" charset="0"/>
              </a:rPr>
              <a:t>，即其左子树高为</a:t>
            </a:r>
            <a:r>
              <a:rPr lang="en-US" altLang="zh-CN" sz="3200" b="0" dirty="0">
                <a:ea typeface="华文楷体" panose="02010600040101010101" pitchFamily="2" charset="-122"/>
                <a:cs typeface="Times New Roman" panose="02020603050405020304" pitchFamily="18" charset="0"/>
              </a:rPr>
              <a:t>h</a:t>
            </a:r>
            <a:r>
              <a:rPr lang="zh-CN" altLang="zh-CN" sz="3200" b="0" dirty="0">
                <a:ea typeface="华文楷体" panose="02010600040101010101" pitchFamily="2" charset="-122"/>
                <a:cs typeface="Times New Roman" panose="02020603050405020304" pitchFamily="18" charset="0"/>
              </a:rPr>
              <a:t>、右子树矮为</a:t>
            </a:r>
            <a:r>
              <a:rPr lang="en-US" altLang="zh-CN" sz="3200" b="0" dirty="0">
                <a:ea typeface="华文楷体" panose="02010600040101010101" pitchFamily="2" charset="-122"/>
                <a:cs typeface="Times New Roman" panose="02020603050405020304" pitchFamily="18" charset="0"/>
              </a:rPr>
              <a:t>h-1</a:t>
            </a:r>
            <a:r>
              <a:rPr lang="zh-CN" altLang="zh-CN" sz="3200" b="0" dirty="0">
                <a:ea typeface="华文楷体" panose="02010600040101010101" pitchFamily="2" charset="-122"/>
                <a:cs typeface="Times New Roman" panose="02020603050405020304" pitchFamily="18" charset="0"/>
              </a:rPr>
              <a:t>。</a:t>
            </a:r>
          </a:p>
        </p:txBody>
      </p:sp>
      <p:sp>
        <p:nvSpPr>
          <p:cNvPr id="8194" name="Rectangle 2"/>
          <p:cNvSpPr>
            <a:spLocks noGrp="1" noRot="1" noChangeArrowheads="1"/>
          </p:cNvSpPr>
          <p:nvPr>
            <p:ph type="title"/>
          </p:nvPr>
        </p:nvSpPr>
        <p:spPr>
          <a:xfrm>
            <a:off x="341460" y="759801"/>
            <a:ext cx="5555487" cy="574183"/>
          </a:xfrm>
        </p:spPr>
        <p:txBody>
          <a:bodyPr/>
          <a:lstStyle/>
          <a:p>
            <a:pPr marL="838200" indent="-838200">
              <a:defRPr/>
            </a:pPr>
            <a:r>
              <a:rPr lang="en-US" altLang="zh-CN" dirty="0">
                <a:latin typeface="华文楷体" panose="02010600040101010101" pitchFamily="2" charset="-122"/>
                <a:ea typeface="华文楷体" panose="02010600040101010101" pitchFamily="2" charset="-122"/>
              </a:rPr>
              <a:t>AVL</a:t>
            </a:r>
            <a:r>
              <a:rPr lang="zh-CN" altLang="en-US" dirty="0">
                <a:latin typeface="华文楷体" panose="02010600040101010101" pitchFamily="2" charset="-122"/>
                <a:ea typeface="华文楷体" panose="02010600040101010101" pitchFamily="2" charset="-122"/>
              </a:rPr>
              <a:t>树删除的各种情况分析：</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3579190" y="2328996"/>
            <a:ext cx="6320184" cy="4270587"/>
          </a:xfrm>
          <a:prstGeom prst="rect">
            <a:avLst/>
          </a:prstGeom>
          <a:noFill/>
          <a:ln>
            <a:noFill/>
          </a:ln>
        </p:spPr>
      </p:pic>
    </p:spTree>
    <p:extLst>
      <p:ext uri="{BB962C8B-B14F-4D97-AF65-F5344CB8AC3E}">
        <p14:creationId xmlns:p14="http://schemas.microsoft.com/office/powerpoint/2010/main" val="3013967733"/>
      </p:ext>
    </p:extLst>
  </p:cSld>
  <p:clrMapOvr>
    <a:masterClrMapping/>
  </p:clrMapOvr>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9276</TotalTime>
  <Words>14698</Words>
  <Application>Microsoft Macintosh PowerPoint</Application>
  <PresentationFormat>宽屏</PresentationFormat>
  <Paragraphs>1208</Paragraphs>
  <Slides>205</Slides>
  <Notes>204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205</vt:i4>
      </vt:variant>
    </vt:vector>
  </HeadingPairs>
  <TitlesOfParts>
    <vt:vector size="215" baseType="lpstr">
      <vt:lpstr>等线</vt:lpstr>
      <vt:lpstr>等线 Light</vt:lpstr>
      <vt:lpstr>华文楷体</vt:lpstr>
      <vt:lpstr>微软雅黑</vt:lpstr>
      <vt:lpstr>Arial</vt:lpstr>
      <vt:lpstr>Calibri</vt:lpstr>
      <vt:lpstr>Cambria Math</vt:lpstr>
      <vt:lpstr>Times New Roman</vt:lpstr>
      <vt:lpstr>Wingdings</vt:lpstr>
      <vt:lpstr>2016-VI主题-蓝</vt:lpstr>
      <vt:lpstr>第六章 查找</vt:lpstr>
      <vt:lpstr>PowerPoint 演示文稿</vt:lpstr>
      <vt:lpstr>PowerPoint 演示文稿</vt:lpstr>
      <vt:lpstr>静态查找技术</vt:lpstr>
      <vt:lpstr>顺序查找</vt:lpstr>
      <vt:lpstr>静态查找</vt:lpstr>
      <vt:lpstr>PowerPoint 演示文稿</vt:lpstr>
      <vt:lpstr>顺序查找性能分析：</vt:lpstr>
      <vt:lpstr>PowerPoint 演示文稿</vt:lpstr>
      <vt:lpstr>折半查找</vt:lpstr>
      <vt:lpstr>折半查找成功示例</vt:lpstr>
      <vt:lpstr>折半查找不成功示例</vt:lpstr>
      <vt:lpstr>折半查找算法实现</vt:lpstr>
      <vt:lpstr>折半查找性能分析：</vt:lpstr>
      <vt:lpstr>PowerPoint 演示文稿</vt:lpstr>
      <vt:lpstr>插值查找</vt:lpstr>
      <vt:lpstr>插值查找</vt:lpstr>
      <vt:lpstr>PowerPoint 演示文稿</vt:lpstr>
      <vt:lpstr>分块查找</vt:lpstr>
      <vt:lpstr>分块查找</vt:lpstr>
      <vt:lpstr>PowerPoint 演示文稿</vt:lpstr>
      <vt:lpstr>动态查找技术</vt:lpstr>
      <vt:lpstr>PowerPoint 演示文稿</vt:lpstr>
      <vt:lpstr>PowerPoint 演示文稿</vt:lpstr>
      <vt:lpstr>二叉查找树</vt:lpstr>
      <vt:lpstr>二叉查找树</vt:lpstr>
      <vt:lpstr>二叉查找树</vt:lpstr>
      <vt:lpstr>二叉查找树</vt:lpstr>
      <vt:lpstr>二叉查找树</vt:lpstr>
      <vt:lpstr>二叉查找树</vt:lpstr>
      <vt:lpstr>PowerPoint 演示文稿</vt:lpstr>
      <vt:lpstr>二叉查找树的查找</vt:lpstr>
      <vt:lpstr>二叉查找树的查找</vt:lpstr>
      <vt:lpstr>二叉查找树的查找</vt:lpstr>
      <vt:lpstr>二叉查找树的查找</vt:lpstr>
      <vt:lpstr>二叉查找树的查找</vt:lpstr>
      <vt:lpstr>二叉查找树的查找</vt:lpstr>
      <vt:lpstr>PowerPoint 演示文稿</vt:lpstr>
      <vt:lpstr>二叉查找树的插入</vt:lpstr>
      <vt:lpstr>二叉查找树的插入</vt:lpstr>
      <vt:lpstr>二叉查找树的插入</vt:lpstr>
      <vt:lpstr>二叉查找树的插入</vt:lpstr>
      <vt:lpstr>二叉查找树的插入</vt:lpstr>
      <vt:lpstr>PowerPoint 演示文稿</vt:lpstr>
      <vt:lpstr>二叉查找树的插入</vt:lpstr>
      <vt:lpstr>二叉查找树的插入</vt:lpstr>
      <vt:lpstr>二叉查找树的插入</vt:lpstr>
      <vt:lpstr>PowerPoint 演示文稿</vt:lpstr>
      <vt:lpstr>二叉查找树的插入</vt:lpstr>
      <vt:lpstr>PowerPoint 演示文稿</vt:lpstr>
      <vt:lpstr>二叉查找树的删除</vt:lpstr>
      <vt:lpstr>直接删除，依然为一棵查找树</vt:lpstr>
      <vt:lpstr>用唯一孩子结点替代删除位置上的结点</vt:lpstr>
      <vt:lpstr>PowerPoint 演示文稿</vt:lpstr>
      <vt:lpstr>二叉查找树的删除</vt:lpstr>
      <vt:lpstr>二叉查找树的三种删除</vt:lpstr>
      <vt:lpstr>二叉查找树的删除</vt:lpstr>
      <vt:lpstr>二叉查找树的删除</vt:lpstr>
      <vt:lpstr>二叉查找树的删除</vt:lpstr>
      <vt:lpstr>二叉查找树的删除中t引用形式的作用</vt:lpstr>
      <vt:lpstr>二叉查找树的删除</vt:lpstr>
      <vt:lpstr>二叉查找树的删除</vt:lpstr>
      <vt:lpstr>二叉查找树的删除</vt:lpstr>
      <vt:lpstr>二叉查找树的删除</vt:lpstr>
      <vt:lpstr>PowerPoint 演示文稿</vt:lpstr>
      <vt:lpstr>PowerPoint 演示文稿</vt:lpstr>
      <vt:lpstr>二叉查找树的删除</vt:lpstr>
      <vt:lpstr>PowerPoint 演示文稿</vt:lpstr>
      <vt:lpstr>顺序统计</vt:lpstr>
      <vt:lpstr>顺序统计</vt:lpstr>
      <vt:lpstr>顺序统计</vt:lpstr>
      <vt:lpstr>顺序统计</vt:lpstr>
      <vt:lpstr>PowerPoint 演示文稿</vt:lpstr>
      <vt:lpstr>顺序统计示例</vt:lpstr>
      <vt:lpstr>顺序统计示例</vt:lpstr>
      <vt:lpstr>顺序统计</vt:lpstr>
      <vt:lpstr>二叉查找树的问题</vt:lpstr>
      <vt:lpstr>PowerPoint 演示文稿</vt:lpstr>
      <vt:lpstr>PowerPoint 演示文稿</vt:lpstr>
      <vt:lpstr>平衡二叉树（AVL）的定义</vt:lpstr>
      <vt:lpstr>平衡和非平衡二叉查找树示例</vt:lpstr>
      <vt:lpstr>平衡和非平衡二叉查找树示例</vt:lpstr>
      <vt:lpstr>PowerPoint 演示文稿</vt:lpstr>
      <vt:lpstr>AVL树的插入</vt:lpstr>
      <vt:lpstr>AVL树的插入过程中结点平衡因子的变化规律：</vt:lpstr>
      <vt:lpstr>AVL树插入后结点平衡因子的变化</vt:lpstr>
      <vt:lpstr>AVL树中的冲突结点：</vt:lpstr>
      <vt:lpstr>AVL树中的冲突结点调整示例：</vt:lpstr>
      <vt:lpstr>AVL树中冲突结点各种情况的调整方法：</vt:lpstr>
      <vt:lpstr>AVL树中冲突结点各种情况的调整方法：</vt:lpstr>
      <vt:lpstr>AVL树中冲突结点各种情况的调整方法：</vt:lpstr>
      <vt:lpstr>AVL树中冲突结点各种情况的调整方法：</vt:lpstr>
      <vt:lpstr>AVL树中冲突结点各种情况的调整方法：</vt:lpstr>
      <vt:lpstr>AVL树中LR型调整方法总结：</vt:lpstr>
      <vt:lpstr>AVL树中RL型调整方法总结：</vt:lpstr>
      <vt:lpstr>PowerPoint 演示文稿</vt:lpstr>
      <vt:lpstr>AVL树的删除</vt:lpstr>
      <vt:lpstr>AVL树删除的各种情况分析：</vt:lpstr>
      <vt:lpstr>AVL树删除的各种情况分析：</vt:lpstr>
      <vt:lpstr>AVL树删除的各种情况分析：</vt:lpstr>
      <vt:lpstr>AVL树删除的各种情况示例：</vt:lpstr>
      <vt:lpstr>AVL树删除的各种情况示例：</vt:lpstr>
      <vt:lpstr>AVL树删除的各种情况示例：</vt:lpstr>
      <vt:lpstr>AVL删除总结</vt:lpstr>
      <vt:lpstr>AVL树的最大高度*：</vt:lpstr>
      <vt:lpstr>AVL树的最大高度*：</vt:lpstr>
      <vt:lpstr>AVL树的最大高度*：</vt:lpstr>
      <vt:lpstr>PowerPoint 演示文稿</vt:lpstr>
      <vt:lpstr>PowerPoint 演示文稿</vt:lpstr>
      <vt:lpstr>红黑树</vt:lpstr>
      <vt:lpstr>PowerPoint 演示文稿</vt:lpstr>
      <vt:lpstr>红黑树示例</vt:lpstr>
      <vt:lpstr>红黑树示例</vt:lpstr>
      <vt:lpstr>红黑树</vt:lpstr>
      <vt:lpstr>PowerPoint 演示文稿</vt:lpstr>
      <vt:lpstr>红黑树的插入</vt:lpstr>
      <vt:lpstr>红黑树的插入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红黑树的删除</vt:lpstr>
      <vt:lpstr>删除只有一个孩子的结点</vt:lpstr>
      <vt:lpstr>删除叶子结点</vt:lpstr>
      <vt:lpstr>删除黑叶子结点冲突示例</vt:lpstr>
      <vt:lpstr>删除黑叶子结点冲突示例</vt:lpstr>
      <vt:lpstr>（二）兄黑</vt:lpstr>
      <vt:lpstr>（二）兄黑</vt:lpstr>
      <vt:lpstr>（二）兄黑</vt:lpstr>
      <vt:lpstr>（二）兄黑</vt:lpstr>
      <vt:lpstr>（二）兄黑</vt:lpstr>
      <vt:lpstr>（二）兄黑</vt:lpstr>
      <vt:lpstr>（二）兄黑</vt:lpstr>
      <vt:lpstr>（二）兄黑</vt:lpstr>
      <vt:lpstr>（二）兄黑</vt:lpstr>
      <vt:lpstr>（二）兄黑</vt:lpstr>
      <vt:lpstr>（二）兄黑</vt:lpstr>
      <vt:lpstr>（二）兄黑</vt:lpstr>
      <vt:lpstr>（二）兄黑</vt:lpstr>
      <vt:lpstr>（二）兄黑</vt:lpstr>
      <vt:lpstr>（二）兄黑</vt:lpstr>
      <vt:lpstr>（二）兄红</vt:lpstr>
      <vt:lpstr>（二）兄红示例</vt:lpstr>
      <vt:lpstr>（二）兄红示例</vt:lpstr>
      <vt:lpstr>PowerPoint 演示文稿</vt:lpstr>
      <vt:lpstr>外部查找</vt:lpstr>
      <vt:lpstr>PowerPoint 演示文稿</vt:lpstr>
      <vt:lpstr>B树</vt:lpstr>
      <vt:lpstr>B树</vt:lpstr>
      <vt:lpstr>5阶B树示例：</vt:lpstr>
      <vt:lpstr>B树的查找：找30</vt:lpstr>
      <vt:lpstr>B树的查找</vt:lpstr>
      <vt:lpstr>B树的插入</vt:lpstr>
      <vt:lpstr>新建一棵B树：是一个结点逐一插入的过程</vt:lpstr>
      <vt:lpstr>新建一棵B树：是一个结点逐一插入的过程</vt:lpstr>
      <vt:lpstr>B树的插入</vt:lpstr>
      <vt:lpstr>B树的插入算法性能分析</vt:lpstr>
      <vt:lpstr>B树的删除</vt:lpstr>
      <vt:lpstr>1.待删关键字在最下非叶子结点层，再下层就是空结点了。</vt:lpstr>
      <vt:lpstr>1.待删关键字在最下非叶子结点层，再下层就是空结点了。</vt:lpstr>
      <vt:lpstr>1.待删关键字在最下非叶子结点层，再下层就是空结点了。</vt:lpstr>
      <vt:lpstr>1.待删关键字在最下非叶子结点层，再下层就是空结点了。</vt:lpstr>
      <vt:lpstr>1.待删关键字在最下非叶子结点层，再下层就是空结点了。</vt:lpstr>
      <vt:lpstr>2.待删的关键字在中间层，下层仍为非叶子结点层。</vt:lpstr>
      <vt:lpstr>2.待删的关键字在中间层，下层仍为非叶子结点层。</vt:lpstr>
      <vt:lpstr>B树的问题</vt:lpstr>
      <vt:lpstr>B+树</vt:lpstr>
      <vt:lpstr>PowerPoint 演示文稿</vt:lpstr>
      <vt:lpstr>B+树</vt:lpstr>
      <vt:lpstr>3阶B+树示例：</vt:lpstr>
      <vt:lpstr>B+树查找操作</vt:lpstr>
      <vt:lpstr>B+树插入、删除操作</vt:lpstr>
      <vt:lpstr>B树和B+树的比较</vt:lpstr>
      <vt:lpstr>B+树便于按序遍历</vt:lpstr>
      <vt:lpstr>B+树规模计算*重要！</vt:lpstr>
      <vt:lpstr>PowerPoint 演示文稿</vt:lpstr>
      <vt:lpstr>PowerPoint 演示文稿</vt:lpstr>
      <vt:lpstr>哈希查找</vt:lpstr>
      <vt:lpstr>相关概念</vt:lpstr>
      <vt:lpstr>PowerPoint 演示文稿</vt:lpstr>
      <vt:lpstr>PowerPoint 演示文稿</vt:lpstr>
      <vt:lpstr>哈希函数</vt:lpstr>
      <vt:lpstr>哈希函数</vt:lpstr>
      <vt:lpstr>哈希函数</vt:lpstr>
      <vt:lpstr>哈希函数</vt:lpstr>
      <vt:lpstr>PowerPoint 演示文稿</vt:lpstr>
      <vt:lpstr>闭哈希表和开哈希表</vt:lpstr>
      <vt:lpstr>线性探测法</vt:lpstr>
      <vt:lpstr>二次探测法</vt:lpstr>
      <vt:lpstr>链地址法</vt:lpstr>
      <vt:lpstr>小结</vt:lpstr>
      <vt:lpstr>小结</vt:lpstr>
      <vt:lpstr>小结</vt:lpstr>
      <vt:lpstr>小结</vt:lpstr>
      <vt:lpstr>小结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黄 奔皓</cp:lastModifiedBy>
  <cp:revision>459</cp:revision>
  <dcterms:created xsi:type="dcterms:W3CDTF">2016-04-20T02:59:17Z</dcterms:created>
  <dcterms:modified xsi:type="dcterms:W3CDTF">2022-12-30T12:26:02Z</dcterms:modified>
</cp:coreProperties>
</file>